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League Spartan Medium"/>
      <p:regular r:id="rId26"/>
      <p:bold r:id="rId27"/>
    </p:embeddedFont>
    <p:embeddedFont>
      <p:font typeface="League Spartan"/>
      <p:regular r:id="rId28"/>
      <p:bold r:id="rId29"/>
    </p:embeddedFont>
    <p:embeddedFont>
      <p:font typeface="Roboto"/>
      <p:regular r:id="rId30"/>
      <p:bold r:id="rId31"/>
      <p:italic r:id="rId32"/>
      <p:boldItalic r:id="rId33"/>
    </p:embeddedFont>
    <p:embeddedFont>
      <p:font typeface="Inter"/>
      <p:regular r:id="rId34"/>
      <p:bold r:id="rId35"/>
    </p:embeddedFont>
    <p:embeddedFont>
      <p:font typeface="Poppi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BAFC5EF-AEF9-401A-A287-285F5F4707F3}">
  <a:tblStyle styleId="{2BAFC5EF-AEF9-401A-A287-285F5F4707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LeagueSpartanMedium-regular.fntdata"/><Relationship Id="rId25" Type="http://schemas.openxmlformats.org/officeDocument/2006/relationships/slide" Target="slides/slide18.xml"/><Relationship Id="rId28" Type="http://schemas.openxmlformats.org/officeDocument/2006/relationships/font" Target="fonts/LeagueSpartan-regular.fntdata"/><Relationship Id="rId27" Type="http://schemas.openxmlformats.org/officeDocument/2006/relationships/font" Target="fonts/LeagueSpartan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font" Target="fonts/LeagueSpartan-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4.xml"/><Relationship Id="rId33" Type="http://schemas.openxmlformats.org/officeDocument/2006/relationships/font" Target="fonts/Roboto-boldItalic.fntdata"/><Relationship Id="rId10" Type="http://schemas.openxmlformats.org/officeDocument/2006/relationships/slide" Target="slides/slide3.xml"/><Relationship Id="rId32" Type="http://schemas.openxmlformats.org/officeDocument/2006/relationships/font" Target="fonts/Roboto-italic.fntdata"/><Relationship Id="rId13" Type="http://schemas.openxmlformats.org/officeDocument/2006/relationships/slide" Target="slides/slide6.xml"/><Relationship Id="rId35" Type="http://schemas.openxmlformats.org/officeDocument/2006/relationships/font" Target="fonts/Inter-bold.fntdata"/><Relationship Id="rId12" Type="http://schemas.openxmlformats.org/officeDocument/2006/relationships/slide" Target="slides/slide5.xml"/><Relationship Id="rId34" Type="http://schemas.openxmlformats.org/officeDocument/2006/relationships/font" Target="fonts/Inter-regular.fntdata"/><Relationship Id="rId15" Type="http://schemas.openxmlformats.org/officeDocument/2006/relationships/slide" Target="slides/slide8.xml"/><Relationship Id="rId37" Type="http://schemas.openxmlformats.org/officeDocument/2006/relationships/font" Target="fonts/Poppins-bold.fntdata"/><Relationship Id="rId14" Type="http://schemas.openxmlformats.org/officeDocument/2006/relationships/slide" Target="slides/slide7.xml"/><Relationship Id="rId36" Type="http://schemas.openxmlformats.org/officeDocument/2006/relationships/font" Target="fonts/Poppins-regular.fntdata"/><Relationship Id="rId17" Type="http://schemas.openxmlformats.org/officeDocument/2006/relationships/slide" Target="slides/slide10.xml"/><Relationship Id="rId39" Type="http://schemas.openxmlformats.org/officeDocument/2006/relationships/font" Target="fonts/Poppins-boldItalic.fntdata"/><Relationship Id="rId16" Type="http://schemas.openxmlformats.org/officeDocument/2006/relationships/slide" Target="slides/slide9.xml"/><Relationship Id="rId38" Type="http://schemas.openxmlformats.org/officeDocument/2006/relationships/font" Target="fonts/Poppins-italic.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2be730664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2be730664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be730664a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be730664a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2be730664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2be730664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2be730664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2be730664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be730664a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2be730664a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be730664a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be730664a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2be730664a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2be730664a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2be730664a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2be730664a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SLIDES_API914119084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SLIDES_API914119084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SLIDES_API91411908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SLIDES_API91411908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SLIDES_API91411908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SLIDES_API91411908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32fea9a03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32fea9a03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2be730664a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2be730664a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SLIDES_API76736722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SLIDES_API76736722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be730664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be730664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be730664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2be730664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2be730664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2be730664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Introduction_Slide_1" type="title">
  <p:cSld name="TITLE">
    <p:spTree>
      <p:nvGrpSpPr>
        <p:cNvPr id="54" name="Shape 54"/>
        <p:cNvGrpSpPr/>
        <p:nvPr/>
      </p:nvGrpSpPr>
      <p:grpSpPr>
        <a:xfrm>
          <a:off x="0" y="0"/>
          <a:ext cx="0" cy="0"/>
          <a:chOff x="0" y="0"/>
          <a:chExt cx="0" cy="0"/>
        </a:xfrm>
      </p:grpSpPr>
      <p:sp>
        <p:nvSpPr>
          <p:cNvPr id="55" name="Google Shape;55;p14"/>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14"/>
          <p:cNvSpPr txBox="1"/>
          <p:nvPr>
            <p:ph idx="1" type="body"/>
          </p:nvPr>
        </p:nvSpPr>
        <p:spPr>
          <a:xfrm>
            <a:off x="632175" y="1717350"/>
            <a:ext cx="5056800" cy="1959600"/>
          </a:xfrm>
          <a:prstGeom prst="rect">
            <a:avLst/>
          </a:prstGeom>
        </p:spPr>
        <p:txBody>
          <a:bodyPr anchorCtr="0" anchor="t" bIns="91425" lIns="91425" spcFirstLastPara="1" rIns="91425" wrap="square" tIns="91425">
            <a:spAutoFit/>
          </a:bodyPr>
          <a:lstStyle>
            <a:lvl1pPr indent="-311150" lvl="0" marL="457200" rtl="0">
              <a:spcBef>
                <a:spcPts val="0"/>
              </a:spcBef>
              <a:spcAft>
                <a:spcPts val="0"/>
              </a:spcAft>
              <a:buSzPts val="1300"/>
              <a:buChar char="●"/>
              <a:defRPr sz="13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pic>
        <p:nvPicPr>
          <p:cNvPr id="58" name="Google Shape;58;p14"/>
          <p:cNvPicPr preferRelativeResize="0"/>
          <p:nvPr/>
        </p:nvPicPr>
        <p:blipFill>
          <a:blip r:embed="rId2">
            <a:alphaModFix/>
          </a:blip>
          <a:stretch>
            <a:fillRect/>
          </a:stretch>
        </p:blipFill>
        <p:spPr>
          <a:xfrm rot="5400000">
            <a:off x="727196" y="475900"/>
            <a:ext cx="374904" cy="374904"/>
          </a:xfrm>
          <a:prstGeom prst="rect">
            <a:avLst/>
          </a:prstGeom>
          <a:noFill/>
          <a:ln>
            <a:noFill/>
          </a:ln>
        </p:spPr>
      </p:pic>
      <p:pic>
        <p:nvPicPr>
          <p:cNvPr id="59" name="Google Shape;59;p14"/>
          <p:cNvPicPr preferRelativeResize="0"/>
          <p:nvPr/>
        </p:nvPicPr>
        <p:blipFill rotWithShape="1">
          <a:blip r:embed="rId3">
            <a:alphaModFix/>
          </a:blip>
          <a:srcRect b="0" l="7871" r="4470" t="0"/>
          <a:stretch/>
        </p:blipFill>
        <p:spPr>
          <a:xfrm rot="5399995">
            <a:off x="5161977" y="1270987"/>
            <a:ext cx="5149824" cy="2601528"/>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pos="398">
          <p15:clr>
            <a:srgbClr val="E46962"/>
          </p15:clr>
        </p15:guide>
        <p15:guide id="4" orient="horz" pos="628">
          <p15:clr>
            <a:srgbClr val="E46962"/>
          </p15:clr>
        </p15:guide>
        <p15:guide id="5" pos="5362">
          <p15:clr>
            <a:srgbClr val="E46962"/>
          </p15:clr>
        </p15:guide>
        <p15:guide id="6" pos="458">
          <p15:clr>
            <a:srgbClr val="E46962"/>
          </p15:clr>
        </p15:guide>
        <p15:guide id="7" orient="horz" pos="1082">
          <p15:clr>
            <a:srgbClr val="E46962"/>
          </p15:clr>
        </p15:guide>
        <p15:guide id="8" orient="horz" pos="90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1">
  <p:cSld name="TITLE_1">
    <p:spTree>
      <p:nvGrpSpPr>
        <p:cNvPr id="60" name="Shape 60"/>
        <p:cNvGrpSpPr/>
        <p:nvPr/>
      </p:nvGrpSpPr>
      <p:grpSpPr>
        <a:xfrm>
          <a:off x="0" y="0"/>
          <a:ext cx="0" cy="0"/>
          <a:chOff x="0" y="0"/>
          <a:chExt cx="0" cy="0"/>
        </a:xfrm>
      </p:grpSpPr>
      <p:sp>
        <p:nvSpPr>
          <p:cNvPr id="61" name="Google Shape;6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62" name="Google Shape;62;p15"/>
          <p:cNvPicPr preferRelativeResize="0"/>
          <p:nvPr/>
        </p:nvPicPr>
        <p:blipFill>
          <a:blip r:embed="rId2">
            <a:alphaModFix/>
          </a:blip>
          <a:stretch>
            <a:fillRect/>
          </a:stretch>
        </p:blipFill>
        <p:spPr>
          <a:xfrm>
            <a:off x="5899075" y="1913100"/>
            <a:ext cx="3244926" cy="3230399"/>
          </a:xfrm>
          <a:prstGeom prst="rect">
            <a:avLst/>
          </a:prstGeom>
          <a:noFill/>
          <a:ln>
            <a:noFill/>
          </a:ln>
        </p:spPr>
      </p:pic>
      <p:sp>
        <p:nvSpPr>
          <p:cNvPr id="63" name="Google Shape;63;p15"/>
          <p:cNvSpPr/>
          <p:nvPr>
            <p:ph idx="2" type="pic"/>
          </p:nvPr>
        </p:nvSpPr>
        <p:spPr>
          <a:xfrm>
            <a:off x="5843075" y="632300"/>
            <a:ext cx="2615100" cy="3918900"/>
          </a:xfrm>
          <a:prstGeom prst="roundRect">
            <a:avLst>
              <a:gd fmla="val 16667" name="adj"/>
            </a:avLst>
          </a:prstGeom>
          <a:noFill/>
          <a:ln>
            <a:noFill/>
          </a:ln>
        </p:spPr>
      </p:sp>
      <p:sp>
        <p:nvSpPr>
          <p:cNvPr id="64" name="Google Shape;64;p15"/>
          <p:cNvSpPr txBox="1"/>
          <p:nvPr>
            <p:ph type="title"/>
          </p:nvPr>
        </p:nvSpPr>
        <p:spPr>
          <a:xfrm>
            <a:off x="632175" y="920625"/>
            <a:ext cx="5046000" cy="7269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pic>
        <p:nvPicPr>
          <p:cNvPr id="65" name="Google Shape;65;p15"/>
          <p:cNvPicPr preferRelativeResize="0"/>
          <p:nvPr/>
        </p:nvPicPr>
        <p:blipFill>
          <a:blip r:embed="rId3">
            <a:alphaModFix/>
          </a:blip>
          <a:stretch>
            <a:fillRect/>
          </a:stretch>
        </p:blipFill>
        <p:spPr>
          <a:xfrm rot="5400000">
            <a:off x="727196" y="475900"/>
            <a:ext cx="374904" cy="374904"/>
          </a:xfrm>
          <a:prstGeom prst="rect">
            <a:avLst/>
          </a:prstGeom>
          <a:noFill/>
          <a:ln>
            <a:noFill/>
          </a:ln>
        </p:spPr>
      </p:pic>
      <p:sp>
        <p:nvSpPr>
          <p:cNvPr id="66" name="Google Shape;66;p15"/>
          <p:cNvSpPr txBox="1"/>
          <p:nvPr>
            <p:ph idx="1" type="subTitle"/>
          </p:nvPr>
        </p:nvSpPr>
        <p:spPr>
          <a:xfrm>
            <a:off x="642700" y="1723725"/>
            <a:ext cx="3605100" cy="1964700"/>
          </a:xfrm>
          <a:prstGeom prst="rect">
            <a:avLst/>
          </a:prstGeom>
        </p:spPr>
        <p:txBody>
          <a:bodyPr anchorCtr="0" anchor="t" bIns="91425" lIns="91425" spcFirstLastPara="1" rIns="91425" wrap="square" tIns="91425">
            <a:spAutoFit/>
          </a:bodyPr>
          <a:lstStyle>
            <a:lvl1pPr lvl="0" rtl="0">
              <a:spcBef>
                <a:spcPts val="0"/>
              </a:spcBef>
              <a:spcAft>
                <a:spcPts val="0"/>
              </a:spcAft>
              <a:buSzPts val="13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405">
          <p15:clr>
            <a:srgbClr val="E46962"/>
          </p15:clr>
        </p15:guide>
        <p15:guide id="4" orient="horz" pos="628">
          <p15:clr>
            <a:srgbClr val="E46962"/>
          </p15:clr>
        </p15:guide>
        <p15:guide id="5" pos="5328">
          <p15:clr>
            <a:srgbClr val="E46962"/>
          </p15:clr>
        </p15:guide>
        <p15:guide id="6" orient="horz" pos="891">
          <p15:clr>
            <a:srgbClr val="E46962"/>
          </p15:clr>
        </p15:guide>
        <p15:guide id="7" orient="horz" pos="108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2">
  <p:cSld name="TITLE_1_1">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0" l="0" r="49205" t="0"/>
          <a:stretch/>
        </p:blipFill>
        <p:spPr>
          <a:xfrm flipH="1">
            <a:off x="0" y="-348137"/>
            <a:ext cx="1836600" cy="3599400"/>
          </a:xfrm>
          <a:prstGeom prst="rect">
            <a:avLst/>
          </a:prstGeom>
          <a:noFill/>
          <a:ln>
            <a:noFill/>
          </a:ln>
        </p:spPr>
      </p:pic>
      <p:pic>
        <p:nvPicPr>
          <p:cNvPr id="69" name="Google Shape;69;p16"/>
          <p:cNvPicPr preferRelativeResize="0"/>
          <p:nvPr/>
        </p:nvPicPr>
        <p:blipFill rotWithShape="1">
          <a:blip r:embed="rId2">
            <a:alphaModFix/>
          </a:blip>
          <a:srcRect b="0" l="0" r="49205" t="0"/>
          <a:stretch/>
        </p:blipFill>
        <p:spPr>
          <a:xfrm rot="10800000">
            <a:off x="0" y="1892238"/>
            <a:ext cx="1836600" cy="3599400"/>
          </a:xfrm>
          <a:prstGeom prst="rect">
            <a:avLst/>
          </a:prstGeom>
          <a:noFill/>
          <a:ln>
            <a:noFill/>
          </a:ln>
        </p:spPr>
      </p:pic>
      <p:sp>
        <p:nvSpPr>
          <p:cNvPr id="70" name="Google Shape;7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1" name="Google Shape;71;p16"/>
          <p:cNvSpPr/>
          <p:nvPr>
            <p:ph idx="2" type="pic"/>
          </p:nvPr>
        </p:nvSpPr>
        <p:spPr>
          <a:xfrm>
            <a:off x="642700" y="632300"/>
            <a:ext cx="2615100" cy="3918900"/>
          </a:xfrm>
          <a:prstGeom prst="roundRect">
            <a:avLst>
              <a:gd fmla="val 16667" name="adj"/>
            </a:avLst>
          </a:prstGeom>
          <a:noFill/>
          <a:ln>
            <a:noFill/>
          </a:ln>
        </p:spPr>
      </p:sp>
      <p:sp>
        <p:nvSpPr>
          <p:cNvPr id="72" name="Google Shape;72;p16"/>
          <p:cNvSpPr/>
          <p:nvPr/>
        </p:nvSpPr>
        <p:spPr>
          <a:xfrm rot="-695">
            <a:off x="8410293" y="4393362"/>
            <a:ext cx="1484700" cy="1476900"/>
          </a:xfrm>
          <a:prstGeom prst="pie">
            <a:avLst>
              <a:gd fmla="val 10804369" name="adj1"/>
              <a:gd fmla="val 16200000" name="adj2"/>
            </a:avLst>
          </a:prstGeom>
          <a:gradFill>
            <a:gsLst>
              <a:gs pos="0">
                <a:srgbClr val="FFC982"/>
              </a:gs>
              <a:gs pos="100000">
                <a:srgbClr val="F58F09"/>
              </a:gs>
            </a:gsLst>
            <a:path path="circle">
              <a:fillToRect b="50%" l="50%" r="50%" t="50%"/>
            </a:path>
            <a:tileRect/>
          </a:gra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2C2C2C"/>
              </a:solidFill>
            </a:endParaRPr>
          </a:p>
        </p:txBody>
      </p:sp>
      <p:sp>
        <p:nvSpPr>
          <p:cNvPr id="73" name="Google Shape;73;p16"/>
          <p:cNvSpPr txBox="1"/>
          <p:nvPr>
            <p:ph type="title"/>
          </p:nvPr>
        </p:nvSpPr>
        <p:spPr>
          <a:xfrm>
            <a:off x="4722075" y="997400"/>
            <a:ext cx="3589800" cy="650100"/>
          </a:xfrm>
          <a:prstGeom prst="rect">
            <a:avLst/>
          </a:prstGeom>
        </p:spPr>
        <p:txBody>
          <a:bodyPr anchorCtr="0" anchor="ctr" bIns="91425" lIns="91425" spcFirstLastPara="1" rIns="91425" wrap="square" tIns="91425">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74" name="Google Shape;74;p16"/>
          <p:cNvSpPr/>
          <p:nvPr/>
        </p:nvSpPr>
        <p:spPr>
          <a:xfrm>
            <a:off x="4800600" y="632300"/>
            <a:ext cx="775500" cy="131400"/>
          </a:xfrm>
          <a:prstGeom prst="roundRect">
            <a:avLst>
              <a:gd fmla="val 50000" name="adj"/>
            </a:avLst>
          </a:prstGeom>
          <a:solidFill>
            <a:srgbClr val="F47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txBox="1"/>
          <p:nvPr>
            <p:ph idx="1" type="subTitle"/>
          </p:nvPr>
        </p:nvSpPr>
        <p:spPr>
          <a:xfrm>
            <a:off x="4722075" y="1959150"/>
            <a:ext cx="3589800" cy="1964700"/>
          </a:xfrm>
          <a:prstGeom prst="rect">
            <a:avLst/>
          </a:prstGeom>
        </p:spPr>
        <p:txBody>
          <a:bodyPr anchorCtr="0" anchor="t" bIns="91425" lIns="91425" spcFirstLastPara="1" rIns="91425" wrap="square" tIns="91425">
            <a:spAutoFit/>
          </a:bodyPr>
          <a:lstStyle>
            <a:lvl1pPr lvl="0" rtl="0">
              <a:spcBef>
                <a:spcPts val="0"/>
              </a:spcBef>
              <a:spcAft>
                <a:spcPts val="0"/>
              </a:spcAft>
              <a:buSzPts val="13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orient="horz" pos="1620">
          <p15:clr>
            <a:srgbClr val="E46962"/>
          </p15:clr>
        </p15:guide>
        <p15:guide id="2" pos="3024">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Title_Body_3">
  <p:cSld name="TITLE_1_1_1">
    <p:spTree>
      <p:nvGrpSpPr>
        <p:cNvPr id="76" name="Shape 76"/>
        <p:cNvGrpSpPr/>
        <p:nvPr/>
      </p:nvGrpSpPr>
      <p:grpSpPr>
        <a:xfrm>
          <a:off x="0" y="0"/>
          <a:ext cx="0" cy="0"/>
          <a:chOff x="0" y="0"/>
          <a:chExt cx="0" cy="0"/>
        </a:xfrm>
      </p:grpSpPr>
      <p:sp>
        <p:nvSpPr>
          <p:cNvPr id="77" name="Google Shape;7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8" name="Google Shape;78;p17"/>
          <p:cNvSpPr txBox="1"/>
          <p:nvPr>
            <p:ph idx="1" type="subTitle"/>
          </p:nvPr>
        </p:nvSpPr>
        <p:spPr>
          <a:xfrm>
            <a:off x="383075" y="1908900"/>
            <a:ext cx="2469000" cy="407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79" name="Google Shape;79;p17"/>
          <p:cNvSpPr txBox="1"/>
          <p:nvPr>
            <p:ph idx="2" type="subTitle"/>
          </p:nvPr>
        </p:nvSpPr>
        <p:spPr>
          <a:xfrm>
            <a:off x="3284763" y="1908900"/>
            <a:ext cx="2469000" cy="395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80" name="Google Shape;80;p17"/>
          <p:cNvPicPr preferRelativeResize="0"/>
          <p:nvPr/>
        </p:nvPicPr>
        <p:blipFill rotWithShape="1">
          <a:blip r:embed="rId2">
            <a:alphaModFix/>
          </a:blip>
          <a:srcRect b="13464" l="0" r="49205" t="0"/>
          <a:stretch/>
        </p:blipFill>
        <p:spPr>
          <a:xfrm flipH="1">
            <a:off x="8025" y="3162568"/>
            <a:ext cx="1168200" cy="1980900"/>
          </a:xfrm>
          <a:prstGeom prst="rect">
            <a:avLst/>
          </a:prstGeom>
          <a:noFill/>
          <a:ln>
            <a:noFill/>
          </a:ln>
        </p:spPr>
      </p:pic>
      <p:sp>
        <p:nvSpPr>
          <p:cNvPr id="81" name="Google Shape;81;p17"/>
          <p:cNvSpPr txBox="1"/>
          <p:nvPr>
            <p:ph type="title"/>
          </p:nvPr>
        </p:nvSpPr>
        <p:spPr>
          <a:xfrm>
            <a:off x="383075" y="1011550"/>
            <a:ext cx="7753500" cy="636000"/>
          </a:xfrm>
          <a:prstGeom prst="rect">
            <a:avLst/>
          </a:prstGeom>
        </p:spPr>
        <p:txBody>
          <a:bodyPr anchorCtr="0" anchor="ctr" bIns="91425" lIns="91425" spcFirstLastPara="1" rIns="91425" wrap="square" tIns="91425">
            <a:spAutoFit/>
          </a:bodyPr>
          <a:lstStyle>
            <a:lvl1pPr lvl="0" rtl="0">
              <a:spcBef>
                <a:spcPts val="0"/>
              </a:spcBef>
              <a:spcAft>
                <a:spcPts val="0"/>
              </a:spcAft>
              <a:buSzPts val="2400"/>
              <a:buNone/>
              <a:defRPr sz="2400"/>
            </a:lvl1pPr>
            <a:lvl2pPr lvl="1" rtl="0">
              <a:spcBef>
                <a:spcPts val="0"/>
              </a:spcBef>
              <a:spcAft>
                <a:spcPts val="0"/>
              </a:spcAft>
              <a:buSzPts val="2800"/>
              <a:buNone/>
              <a:defRPr>
                <a:latin typeface="Poppins"/>
                <a:ea typeface="Poppins"/>
                <a:cs typeface="Poppins"/>
                <a:sym typeface="Poppins"/>
              </a:defRPr>
            </a:lvl2pPr>
            <a:lvl3pPr lvl="2" rtl="0">
              <a:spcBef>
                <a:spcPts val="0"/>
              </a:spcBef>
              <a:spcAft>
                <a:spcPts val="0"/>
              </a:spcAft>
              <a:buSzPts val="2800"/>
              <a:buNone/>
              <a:defRPr>
                <a:latin typeface="Poppins"/>
                <a:ea typeface="Poppins"/>
                <a:cs typeface="Poppins"/>
                <a:sym typeface="Poppins"/>
              </a:defRPr>
            </a:lvl3pPr>
            <a:lvl4pPr lvl="3" rtl="0">
              <a:spcBef>
                <a:spcPts val="0"/>
              </a:spcBef>
              <a:spcAft>
                <a:spcPts val="0"/>
              </a:spcAft>
              <a:buSzPts val="2800"/>
              <a:buNone/>
              <a:defRPr>
                <a:latin typeface="Poppins"/>
                <a:ea typeface="Poppins"/>
                <a:cs typeface="Poppins"/>
                <a:sym typeface="Poppins"/>
              </a:defRPr>
            </a:lvl4pPr>
            <a:lvl5pPr lvl="4" rtl="0">
              <a:spcBef>
                <a:spcPts val="0"/>
              </a:spcBef>
              <a:spcAft>
                <a:spcPts val="0"/>
              </a:spcAft>
              <a:buSzPts val="2800"/>
              <a:buNone/>
              <a:defRPr>
                <a:latin typeface="Poppins"/>
                <a:ea typeface="Poppins"/>
                <a:cs typeface="Poppins"/>
                <a:sym typeface="Poppins"/>
              </a:defRPr>
            </a:lvl5pPr>
            <a:lvl6pPr lvl="5" rtl="0">
              <a:spcBef>
                <a:spcPts val="0"/>
              </a:spcBef>
              <a:spcAft>
                <a:spcPts val="0"/>
              </a:spcAft>
              <a:buSzPts val="2800"/>
              <a:buNone/>
              <a:defRPr>
                <a:latin typeface="Poppins"/>
                <a:ea typeface="Poppins"/>
                <a:cs typeface="Poppins"/>
                <a:sym typeface="Poppins"/>
              </a:defRPr>
            </a:lvl6pPr>
            <a:lvl7pPr lvl="6" rtl="0">
              <a:spcBef>
                <a:spcPts val="0"/>
              </a:spcBef>
              <a:spcAft>
                <a:spcPts val="0"/>
              </a:spcAft>
              <a:buSzPts val="2800"/>
              <a:buNone/>
              <a:defRPr>
                <a:latin typeface="Poppins"/>
                <a:ea typeface="Poppins"/>
                <a:cs typeface="Poppins"/>
                <a:sym typeface="Poppins"/>
              </a:defRPr>
            </a:lvl7pPr>
            <a:lvl8pPr lvl="7" rtl="0">
              <a:spcBef>
                <a:spcPts val="0"/>
              </a:spcBef>
              <a:spcAft>
                <a:spcPts val="0"/>
              </a:spcAft>
              <a:buSzPts val="2800"/>
              <a:buNone/>
              <a:defRPr>
                <a:latin typeface="Poppins"/>
                <a:ea typeface="Poppins"/>
                <a:cs typeface="Poppins"/>
                <a:sym typeface="Poppins"/>
              </a:defRPr>
            </a:lvl8pPr>
            <a:lvl9pPr lvl="8" rtl="0">
              <a:spcBef>
                <a:spcPts val="0"/>
              </a:spcBef>
              <a:spcAft>
                <a:spcPts val="0"/>
              </a:spcAft>
              <a:buSzPts val="2800"/>
              <a:buNone/>
              <a:defRPr>
                <a:latin typeface="Poppins"/>
                <a:ea typeface="Poppins"/>
                <a:cs typeface="Poppins"/>
                <a:sym typeface="Poppins"/>
              </a:defRPr>
            </a:lvl9pPr>
          </a:lstStyle>
          <a:p/>
        </p:txBody>
      </p:sp>
      <p:sp>
        <p:nvSpPr>
          <p:cNvPr id="82" name="Google Shape;82;p17"/>
          <p:cNvSpPr txBox="1"/>
          <p:nvPr>
            <p:ph idx="3" type="subTitle"/>
          </p:nvPr>
        </p:nvSpPr>
        <p:spPr>
          <a:xfrm>
            <a:off x="6186450" y="1908900"/>
            <a:ext cx="2469000" cy="395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200"/>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83" name="Google Shape;83;p17"/>
          <p:cNvPicPr preferRelativeResize="0"/>
          <p:nvPr/>
        </p:nvPicPr>
        <p:blipFill>
          <a:blip r:embed="rId3">
            <a:alphaModFix/>
          </a:blip>
          <a:stretch>
            <a:fillRect/>
          </a:stretch>
        </p:blipFill>
        <p:spPr>
          <a:xfrm rot="5400000">
            <a:off x="467571" y="475900"/>
            <a:ext cx="374904" cy="374904"/>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2880">
          <p15:clr>
            <a:srgbClr val="E46962"/>
          </p15:clr>
        </p15:guide>
        <p15:guide id="3" orient="horz" pos="628">
          <p15:clr>
            <a:srgbClr val="E46962"/>
          </p15:clr>
        </p15:guide>
        <p15:guide id="4" pos="5328">
          <p15:clr>
            <a:srgbClr val="E46962"/>
          </p15:clr>
        </p15:guide>
        <p15:guide id="5" pos="288">
          <p15:clr>
            <a:srgbClr val="E46962"/>
          </p15:clr>
        </p15:guide>
        <p15:guide id="6" pos="1758">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A_Outro_1">
  <p:cSld name="TITLE_1_1_1_1">
    <p:spTree>
      <p:nvGrpSpPr>
        <p:cNvPr id="84" name="Shape 84"/>
        <p:cNvGrpSpPr/>
        <p:nvPr/>
      </p:nvGrpSpPr>
      <p:grpSpPr>
        <a:xfrm>
          <a:off x="0" y="0"/>
          <a:ext cx="0" cy="0"/>
          <a:chOff x="0" y="0"/>
          <a:chExt cx="0" cy="0"/>
        </a:xfrm>
      </p:grpSpPr>
      <p:sp>
        <p:nvSpPr>
          <p:cNvPr id="85" name="Google Shape;8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8"/>
          <p:cNvSpPr txBox="1"/>
          <p:nvPr>
            <p:ph type="title"/>
          </p:nvPr>
        </p:nvSpPr>
        <p:spPr>
          <a:xfrm>
            <a:off x="530400" y="2208300"/>
            <a:ext cx="8083200" cy="726900"/>
          </a:xfrm>
          <a:prstGeom prst="rect">
            <a:avLst/>
          </a:prstGeom>
        </p:spPr>
        <p:txBody>
          <a:bodyPr anchorCtr="0" anchor="ctr" bIns="91425" lIns="91425" spcFirstLastPara="1" rIns="91425" wrap="square" tIns="91425">
            <a:spAutoFit/>
          </a:bodyPr>
          <a:lstStyle>
            <a:lvl1pPr lvl="0" rtl="0" algn="ctr">
              <a:spcBef>
                <a:spcPts val="0"/>
              </a:spcBef>
              <a:spcAft>
                <a:spcPts val="0"/>
              </a:spcAft>
              <a:buSzPts val="2800"/>
              <a:buNone/>
              <a:defRPr/>
            </a:lvl1pPr>
            <a:lvl2pPr lvl="1" rtl="0" algn="ctr">
              <a:spcBef>
                <a:spcPts val="0"/>
              </a:spcBef>
              <a:spcAft>
                <a:spcPts val="0"/>
              </a:spcAft>
              <a:buSzPts val="2800"/>
              <a:buNone/>
              <a:defRPr>
                <a:latin typeface="Poppins"/>
                <a:ea typeface="Poppins"/>
                <a:cs typeface="Poppins"/>
                <a:sym typeface="Poppins"/>
              </a:defRPr>
            </a:lvl2pPr>
            <a:lvl3pPr lvl="2" rtl="0" algn="ctr">
              <a:spcBef>
                <a:spcPts val="0"/>
              </a:spcBef>
              <a:spcAft>
                <a:spcPts val="0"/>
              </a:spcAft>
              <a:buSzPts val="2800"/>
              <a:buNone/>
              <a:defRPr>
                <a:latin typeface="Poppins"/>
                <a:ea typeface="Poppins"/>
                <a:cs typeface="Poppins"/>
                <a:sym typeface="Poppins"/>
              </a:defRPr>
            </a:lvl3pPr>
            <a:lvl4pPr lvl="3" rtl="0" algn="ctr">
              <a:spcBef>
                <a:spcPts val="0"/>
              </a:spcBef>
              <a:spcAft>
                <a:spcPts val="0"/>
              </a:spcAft>
              <a:buSzPts val="2800"/>
              <a:buNone/>
              <a:defRPr>
                <a:latin typeface="Poppins"/>
                <a:ea typeface="Poppins"/>
                <a:cs typeface="Poppins"/>
                <a:sym typeface="Poppins"/>
              </a:defRPr>
            </a:lvl4pPr>
            <a:lvl5pPr lvl="4" rtl="0" algn="ctr">
              <a:spcBef>
                <a:spcPts val="0"/>
              </a:spcBef>
              <a:spcAft>
                <a:spcPts val="0"/>
              </a:spcAft>
              <a:buSzPts val="2800"/>
              <a:buNone/>
              <a:defRPr>
                <a:latin typeface="Poppins"/>
                <a:ea typeface="Poppins"/>
                <a:cs typeface="Poppins"/>
                <a:sym typeface="Poppins"/>
              </a:defRPr>
            </a:lvl5pPr>
            <a:lvl6pPr lvl="5" rtl="0" algn="ctr">
              <a:spcBef>
                <a:spcPts val="0"/>
              </a:spcBef>
              <a:spcAft>
                <a:spcPts val="0"/>
              </a:spcAft>
              <a:buSzPts val="2800"/>
              <a:buNone/>
              <a:defRPr>
                <a:latin typeface="Poppins"/>
                <a:ea typeface="Poppins"/>
                <a:cs typeface="Poppins"/>
                <a:sym typeface="Poppins"/>
              </a:defRPr>
            </a:lvl6pPr>
            <a:lvl7pPr lvl="6" rtl="0" algn="ctr">
              <a:spcBef>
                <a:spcPts val="0"/>
              </a:spcBef>
              <a:spcAft>
                <a:spcPts val="0"/>
              </a:spcAft>
              <a:buSzPts val="2800"/>
              <a:buNone/>
              <a:defRPr>
                <a:latin typeface="Poppins"/>
                <a:ea typeface="Poppins"/>
                <a:cs typeface="Poppins"/>
                <a:sym typeface="Poppins"/>
              </a:defRPr>
            </a:lvl7pPr>
            <a:lvl8pPr lvl="7" rtl="0" algn="ctr">
              <a:spcBef>
                <a:spcPts val="0"/>
              </a:spcBef>
              <a:spcAft>
                <a:spcPts val="0"/>
              </a:spcAft>
              <a:buSzPts val="2800"/>
              <a:buNone/>
              <a:defRPr>
                <a:latin typeface="Poppins"/>
                <a:ea typeface="Poppins"/>
                <a:cs typeface="Poppins"/>
                <a:sym typeface="Poppins"/>
              </a:defRPr>
            </a:lvl8pPr>
            <a:lvl9pPr lvl="8" rtl="0" algn="ctr">
              <a:spcBef>
                <a:spcPts val="0"/>
              </a:spcBef>
              <a:spcAft>
                <a:spcPts val="0"/>
              </a:spcAft>
              <a:buSzPts val="2800"/>
              <a:buNone/>
              <a:defRPr>
                <a:latin typeface="Poppins"/>
                <a:ea typeface="Poppins"/>
                <a:cs typeface="Poppins"/>
                <a:sym typeface="Poppins"/>
              </a:defRPr>
            </a:lvl9pPr>
          </a:lstStyle>
          <a:p/>
        </p:txBody>
      </p:sp>
      <p:pic>
        <p:nvPicPr>
          <p:cNvPr id="87" name="Google Shape;87;p18"/>
          <p:cNvPicPr preferRelativeResize="0"/>
          <p:nvPr/>
        </p:nvPicPr>
        <p:blipFill>
          <a:blip r:embed="rId2">
            <a:alphaModFix/>
          </a:blip>
          <a:stretch>
            <a:fillRect/>
          </a:stretch>
        </p:blipFill>
        <p:spPr>
          <a:xfrm>
            <a:off x="4054825" y="1117275"/>
            <a:ext cx="590075" cy="590075"/>
          </a:xfrm>
          <a:prstGeom prst="rect">
            <a:avLst/>
          </a:prstGeom>
          <a:noFill/>
          <a:ln>
            <a:noFill/>
          </a:ln>
        </p:spPr>
      </p:pic>
    </p:spTree>
  </p:cSld>
  <p:clrMapOvr>
    <a:masterClrMapping/>
  </p:clrMapOvr>
  <p:extLst>
    <p:ext uri="{DCECCB84-F9BA-43D5-87BE-67443E8EF086}">
      <p15:sldGuideLst>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
    <p:spTree>
      <p:nvGrpSpPr>
        <p:cNvPr id="88" name="Shape 8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Font typeface="League Spartan Medium"/>
              <a:buNone/>
              <a:defRPr sz="2800">
                <a:solidFill>
                  <a:schemeClr val="dk1"/>
                </a:solidFill>
                <a:latin typeface="League Spartan Medium"/>
                <a:ea typeface="League Spartan Medium"/>
                <a:cs typeface="League Spartan Medium"/>
                <a:sym typeface="League Spartan Medium"/>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spAutoFit/>
          </a:bodyPr>
          <a:lstStyle>
            <a:lvl1pPr indent="-311150" lvl="0" marL="457200" rtl="0">
              <a:lnSpc>
                <a:spcPct val="115000"/>
              </a:lnSpc>
              <a:spcBef>
                <a:spcPts val="0"/>
              </a:spcBef>
              <a:spcAft>
                <a:spcPts val="0"/>
              </a:spcAft>
              <a:buClr>
                <a:schemeClr val="dk2"/>
              </a:buClr>
              <a:buSzPts val="1300"/>
              <a:buFont typeface="Inter"/>
              <a:buChar char="●"/>
              <a:defRPr sz="1300">
                <a:solidFill>
                  <a:schemeClr val="dk2"/>
                </a:solidFill>
                <a:latin typeface="Inter"/>
                <a:ea typeface="Inter"/>
                <a:cs typeface="Inter"/>
                <a:sym typeface="Inter"/>
              </a:defRPr>
            </a:lvl1pPr>
            <a:lvl2pPr indent="-304800" lvl="1" marL="9144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2pPr>
            <a:lvl3pPr indent="-304800" lvl="2" marL="13716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3pPr>
            <a:lvl4pPr indent="-304800" lvl="3" marL="18288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4pPr>
            <a:lvl5pPr indent="-304800" lvl="4" marL="22860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5pPr>
            <a:lvl6pPr indent="-304800" lvl="5" marL="27432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6pPr>
            <a:lvl7pPr indent="-304800" lvl="6" marL="32004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7pPr>
            <a:lvl8pPr indent="-304800" lvl="7" marL="36576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8pPr>
            <a:lvl9pPr indent="-304800" lvl="8" marL="4114800" rtl="0">
              <a:lnSpc>
                <a:spcPct val="115000"/>
              </a:lnSpc>
              <a:spcBef>
                <a:spcPts val="0"/>
              </a:spcBef>
              <a:spcAft>
                <a:spcPts val="0"/>
              </a:spcAft>
              <a:buClr>
                <a:schemeClr val="dk2"/>
              </a:buClr>
              <a:buSzPts val="1200"/>
              <a:buFont typeface="Inter"/>
              <a:buChar char="■"/>
              <a:defRPr sz="1200">
                <a:solidFill>
                  <a:schemeClr val="dk2"/>
                </a:solidFill>
                <a:latin typeface="Inter"/>
                <a:ea typeface="Inter"/>
                <a:cs typeface="Inter"/>
                <a:sym typeface="Inter"/>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0.jpg"/><Relationship Id="rId5"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4.jpg"/><Relationship Id="rId4" Type="http://schemas.openxmlformats.org/officeDocument/2006/relationships/image" Target="../media/image15.jpg"/><Relationship Id="rId5"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0.jp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jpg"/><Relationship Id="rId4" Type="http://schemas.openxmlformats.org/officeDocument/2006/relationships/image" Target="../media/image7.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type="ctrTitle"/>
          </p:nvPr>
        </p:nvSpPr>
        <p:spPr>
          <a:xfrm>
            <a:off x="311708" y="519150"/>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180"/>
              <a:t>A</a:t>
            </a:r>
            <a:r>
              <a:rPr lang="en" sz="4180"/>
              <a:t>utomated Guided Vehicles (AGV) &amp; Autonomous Mobile Robot (AMR)</a:t>
            </a:r>
            <a:endParaRPr sz="4180"/>
          </a:p>
        </p:txBody>
      </p:sp>
      <p:sp>
        <p:nvSpPr>
          <p:cNvPr id="94" name="Google Shape;94;p20"/>
          <p:cNvSpPr txBox="1"/>
          <p:nvPr>
            <p:ph idx="1" type="subTitle"/>
          </p:nvPr>
        </p:nvSpPr>
        <p:spPr>
          <a:xfrm>
            <a:off x="311700" y="2941450"/>
            <a:ext cx="8520600" cy="1923900"/>
          </a:xfrm>
          <a:prstGeom prst="rect">
            <a:avLst/>
          </a:prstGeom>
        </p:spPr>
        <p:txBody>
          <a:bodyPr anchorCtr="0" anchor="t" bIns="91425" lIns="91425" spcFirstLastPara="1" rIns="91425" wrap="square" tIns="91425">
            <a:normAutofit fontScale="47500" lnSpcReduction="20000"/>
          </a:bodyPr>
          <a:lstStyle/>
          <a:p>
            <a:pPr indent="0" lvl="0" marL="0" rtl="0" algn="ctr">
              <a:spcBef>
                <a:spcPts val="0"/>
              </a:spcBef>
              <a:spcAft>
                <a:spcPts val="0"/>
              </a:spcAft>
              <a:buNone/>
            </a:pPr>
            <a:r>
              <a:rPr lang="en" sz="3687"/>
              <a:t>Course Code	: MCTE 4362</a:t>
            </a:r>
            <a:endParaRPr sz="3687"/>
          </a:p>
          <a:p>
            <a:pPr indent="0" lvl="0" marL="0" rtl="0" algn="ctr">
              <a:spcBef>
                <a:spcPts val="0"/>
              </a:spcBef>
              <a:spcAft>
                <a:spcPts val="0"/>
              </a:spcAft>
              <a:buNone/>
            </a:pPr>
            <a:r>
              <a:t/>
            </a:r>
            <a:endParaRPr sz="3687"/>
          </a:p>
          <a:p>
            <a:pPr indent="0" lvl="0" marL="0" rtl="0" algn="ctr">
              <a:spcBef>
                <a:spcPts val="0"/>
              </a:spcBef>
              <a:spcAft>
                <a:spcPts val="0"/>
              </a:spcAft>
              <a:buNone/>
            </a:pPr>
            <a:r>
              <a:rPr lang="en" sz="3687"/>
              <a:t>Lecturer : Dr. Zulkifli bin Zainal Abidin</a:t>
            </a:r>
            <a:endParaRPr sz="3687"/>
          </a:p>
          <a:p>
            <a:pPr indent="0" lvl="0" marL="0" rtl="0" algn="ctr">
              <a:spcBef>
                <a:spcPts val="0"/>
              </a:spcBef>
              <a:spcAft>
                <a:spcPts val="0"/>
              </a:spcAft>
              <a:buNone/>
            </a:pPr>
            <a:r>
              <a:t/>
            </a:r>
            <a:endParaRPr sz="3687"/>
          </a:p>
          <a:p>
            <a:pPr indent="0" lvl="0" marL="0" rtl="0" algn="ctr">
              <a:spcBef>
                <a:spcPts val="0"/>
              </a:spcBef>
              <a:spcAft>
                <a:spcPts val="0"/>
              </a:spcAft>
              <a:buNone/>
            </a:pPr>
            <a:r>
              <a:rPr lang="en" sz="3687"/>
              <a:t>Slide by : Muhammad Iqmal Danish bin Hasnan (1912461)</a:t>
            </a:r>
            <a:endParaRPr sz="3687"/>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Navigation System &amp; Control</a:t>
            </a:r>
            <a:endParaRPr/>
          </a:p>
        </p:txBody>
      </p:sp>
      <p:sp>
        <p:nvSpPr>
          <p:cNvPr id="209" name="Google Shape;209;p29"/>
          <p:cNvSpPr txBox="1"/>
          <p:nvPr/>
        </p:nvSpPr>
        <p:spPr>
          <a:xfrm>
            <a:off x="6543350" y="3132075"/>
            <a:ext cx="1810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Vision guidance</a:t>
            </a:r>
            <a:endParaRPr sz="1200">
              <a:latin typeface="Inter"/>
              <a:ea typeface="Inter"/>
              <a:cs typeface="Inter"/>
              <a:sym typeface="Inter"/>
            </a:endParaRPr>
          </a:p>
        </p:txBody>
      </p:sp>
      <p:sp>
        <p:nvSpPr>
          <p:cNvPr id="210" name="Google Shape;210;p29"/>
          <p:cNvSpPr txBox="1"/>
          <p:nvPr/>
        </p:nvSpPr>
        <p:spPr>
          <a:xfrm>
            <a:off x="3740241" y="4512475"/>
            <a:ext cx="16635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League Spartan"/>
                <a:ea typeface="League Spartan"/>
                <a:cs typeface="League Spartan"/>
                <a:sym typeface="League Spartan"/>
              </a:rPr>
              <a:t>Laser guidance</a:t>
            </a:r>
            <a:endParaRPr sz="1100">
              <a:latin typeface="Inter"/>
              <a:ea typeface="Inter"/>
              <a:cs typeface="Inter"/>
              <a:sym typeface="Inter"/>
            </a:endParaRPr>
          </a:p>
        </p:txBody>
      </p:sp>
      <p:pic>
        <p:nvPicPr>
          <p:cNvPr id="211" name="Google Shape;211;p29"/>
          <p:cNvPicPr preferRelativeResize="0"/>
          <p:nvPr/>
        </p:nvPicPr>
        <p:blipFill>
          <a:blip r:embed="rId3">
            <a:alphaModFix/>
          </a:blip>
          <a:stretch>
            <a:fillRect/>
          </a:stretch>
        </p:blipFill>
        <p:spPr>
          <a:xfrm>
            <a:off x="5975575" y="1170950"/>
            <a:ext cx="2945786" cy="1827612"/>
          </a:xfrm>
          <a:prstGeom prst="rect">
            <a:avLst/>
          </a:prstGeom>
          <a:noFill/>
          <a:ln>
            <a:noFill/>
          </a:ln>
        </p:spPr>
      </p:pic>
      <p:grpSp>
        <p:nvGrpSpPr>
          <p:cNvPr id="212" name="Google Shape;212;p29"/>
          <p:cNvGrpSpPr/>
          <p:nvPr/>
        </p:nvGrpSpPr>
        <p:grpSpPr>
          <a:xfrm>
            <a:off x="193825" y="1350275"/>
            <a:ext cx="3628875" cy="1955500"/>
            <a:chOff x="221825" y="1802475"/>
            <a:chExt cx="3628875" cy="1955500"/>
          </a:xfrm>
        </p:grpSpPr>
        <p:sp>
          <p:nvSpPr>
            <p:cNvPr id="213" name="Google Shape;213;p29"/>
            <p:cNvSpPr txBox="1"/>
            <p:nvPr/>
          </p:nvSpPr>
          <p:spPr>
            <a:xfrm>
              <a:off x="519888" y="3403975"/>
              <a:ext cx="2311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Magnetic tape guidance</a:t>
              </a:r>
              <a:endParaRPr sz="1100">
                <a:latin typeface="Inter"/>
                <a:ea typeface="Inter"/>
                <a:cs typeface="Inter"/>
                <a:sym typeface="Inter"/>
              </a:endParaRPr>
            </a:p>
          </p:txBody>
        </p:sp>
        <p:pic>
          <p:nvPicPr>
            <p:cNvPr id="214" name="Google Shape;214;p29"/>
            <p:cNvPicPr preferRelativeResize="0"/>
            <p:nvPr/>
          </p:nvPicPr>
          <p:blipFill rotWithShape="1">
            <a:blip r:embed="rId4">
              <a:alphaModFix/>
            </a:blip>
            <a:srcRect b="0" l="0" r="50233" t="0"/>
            <a:stretch/>
          </p:blipFill>
          <p:spPr>
            <a:xfrm>
              <a:off x="221825" y="1802475"/>
              <a:ext cx="1810199" cy="1197054"/>
            </a:xfrm>
            <a:prstGeom prst="rect">
              <a:avLst/>
            </a:prstGeom>
            <a:noFill/>
            <a:ln>
              <a:noFill/>
            </a:ln>
          </p:spPr>
        </p:pic>
        <p:pic>
          <p:nvPicPr>
            <p:cNvPr id="215" name="Google Shape;215;p29"/>
            <p:cNvPicPr preferRelativeResize="0"/>
            <p:nvPr/>
          </p:nvPicPr>
          <p:blipFill rotWithShape="1">
            <a:blip r:embed="rId4">
              <a:alphaModFix/>
            </a:blip>
            <a:srcRect b="0" l="50000" r="0" t="0"/>
            <a:stretch/>
          </p:blipFill>
          <p:spPr>
            <a:xfrm>
              <a:off x="2032025" y="1802475"/>
              <a:ext cx="1818675" cy="1197050"/>
            </a:xfrm>
            <a:prstGeom prst="rect">
              <a:avLst/>
            </a:prstGeom>
            <a:noFill/>
            <a:ln>
              <a:noFill/>
            </a:ln>
          </p:spPr>
        </p:pic>
      </p:grpSp>
      <p:pic>
        <p:nvPicPr>
          <p:cNvPr id="216" name="Google Shape;216;p29"/>
          <p:cNvPicPr preferRelativeResize="0"/>
          <p:nvPr/>
        </p:nvPicPr>
        <p:blipFill>
          <a:blip r:embed="rId5">
            <a:alphaModFix/>
          </a:blip>
          <a:stretch>
            <a:fillRect/>
          </a:stretch>
        </p:blipFill>
        <p:spPr>
          <a:xfrm>
            <a:off x="3072538" y="2866372"/>
            <a:ext cx="2998926" cy="16461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Navigation System &amp; Control</a:t>
            </a:r>
            <a:endParaRPr/>
          </a:p>
        </p:txBody>
      </p:sp>
      <p:graphicFrame>
        <p:nvGraphicFramePr>
          <p:cNvPr id="222" name="Google Shape;222;p30"/>
          <p:cNvGraphicFramePr/>
          <p:nvPr/>
        </p:nvGraphicFramePr>
        <p:xfrm>
          <a:off x="131350" y="997400"/>
          <a:ext cx="3000000" cy="3000000"/>
        </p:xfrm>
        <a:graphic>
          <a:graphicData uri="http://schemas.openxmlformats.org/drawingml/2006/table">
            <a:tbl>
              <a:tblPr>
                <a:noFill/>
                <a:tableStyleId>{2BAFC5EF-AEF9-401A-A287-285F5F4707F3}</a:tableStyleId>
              </a:tblPr>
              <a:tblGrid>
                <a:gridCol w="1325850"/>
                <a:gridCol w="2499250"/>
                <a:gridCol w="2658000"/>
                <a:gridCol w="2449075"/>
              </a:tblGrid>
              <a:tr h="369575">
                <a:tc>
                  <a:txBody>
                    <a:bodyPr/>
                    <a:lstStyle/>
                    <a:p>
                      <a:pPr indent="0" lvl="0" marL="0" rtl="0" algn="l">
                        <a:spcBef>
                          <a:spcPts val="0"/>
                        </a:spcBef>
                        <a:spcAft>
                          <a:spcPts val="0"/>
                        </a:spcAft>
                        <a:buNone/>
                      </a:pPr>
                      <a:r>
                        <a:rPr lang="en" sz="1000"/>
                        <a:t>Type</a:t>
                      </a:r>
                      <a:endParaRPr sz="1000"/>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League Spartan Medium"/>
                          <a:ea typeface="League Spartan Medium"/>
                          <a:cs typeface="League Spartan Medium"/>
                          <a:sym typeface="League Spartan Medium"/>
                        </a:rPr>
                        <a:t>Magnetic tape guidance</a:t>
                      </a:r>
                      <a:endParaRPr sz="1200"/>
                    </a:p>
                  </a:txBody>
                  <a:tcPr marT="91425" marB="91425" marR="91425" marL="91425"/>
                </a:tc>
                <a:tc>
                  <a:txBody>
                    <a:bodyPr/>
                    <a:lstStyle/>
                    <a:p>
                      <a:pPr indent="0" lvl="0" marL="0" rtl="0" algn="ctr">
                        <a:spcBef>
                          <a:spcPts val="0"/>
                        </a:spcBef>
                        <a:spcAft>
                          <a:spcPts val="0"/>
                        </a:spcAft>
                        <a:buNone/>
                      </a:pPr>
                      <a:r>
                        <a:rPr lang="en" sz="1200">
                          <a:latin typeface="League Spartan"/>
                          <a:ea typeface="League Spartan"/>
                          <a:cs typeface="League Spartan"/>
                          <a:sym typeface="League Spartan"/>
                        </a:rPr>
                        <a:t>Laser guidance</a:t>
                      </a:r>
                      <a:endParaRPr sz="1200">
                        <a:latin typeface="League Spartan"/>
                        <a:ea typeface="League Spartan"/>
                        <a:cs typeface="League Spartan"/>
                        <a:sym typeface="League Spartan"/>
                      </a:endParaRPr>
                    </a:p>
                  </a:txBody>
                  <a:tcPr marT="91425" marB="91425" marR="91425" marL="91425"/>
                </a:tc>
                <a:tc>
                  <a:txBody>
                    <a:bodyPr/>
                    <a:lstStyle/>
                    <a:p>
                      <a:pPr indent="0" lvl="0" marL="0" rtl="0" algn="ctr">
                        <a:spcBef>
                          <a:spcPts val="0"/>
                        </a:spcBef>
                        <a:spcAft>
                          <a:spcPts val="0"/>
                        </a:spcAft>
                        <a:buNone/>
                      </a:pPr>
                      <a:r>
                        <a:rPr lang="en" sz="1200">
                          <a:latin typeface="League Spartan"/>
                          <a:ea typeface="League Spartan"/>
                          <a:cs typeface="League Spartan"/>
                          <a:sym typeface="League Spartan"/>
                        </a:rPr>
                        <a:t>Vision guidance</a:t>
                      </a:r>
                      <a:endParaRPr sz="1200">
                        <a:latin typeface="League Spartan"/>
                        <a:ea typeface="League Spartan"/>
                        <a:cs typeface="League Spartan"/>
                        <a:sym typeface="League Spartan"/>
                      </a:endParaRPr>
                    </a:p>
                  </a:txBody>
                  <a:tcPr marT="91425" marB="91425" marR="91425" marL="91425"/>
                </a:tc>
              </a:tr>
              <a:tr h="952200">
                <a:tc>
                  <a:txBody>
                    <a:bodyPr/>
                    <a:lstStyle/>
                    <a:p>
                      <a:pPr indent="0" lvl="0" marL="0" rtl="0" algn="l">
                        <a:spcBef>
                          <a:spcPts val="0"/>
                        </a:spcBef>
                        <a:spcAft>
                          <a:spcPts val="0"/>
                        </a:spcAft>
                        <a:buNone/>
                      </a:pPr>
                      <a:r>
                        <a:rPr lang="en" sz="1000"/>
                        <a:t>Explanation</a:t>
                      </a:r>
                      <a:endParaRPr sz="1000"/>
                    </a:p>
                  </a:txBody>
                  <a:tcPr marT="91425" marB="91425" marR="91425" marL="91425"/>
                </a:tc>
                <a:tc>
                  <a:txBody>
                    <a:bodyPr/>
                    <a:lstStyle/>
                    <a:p>
                      <a:pPr indent="0" lvl="0" marL="0" rtl="0" algn="l">
                        <a:spcBef>
                          <a:spcPts val="0"/>
                        </a:spcBef>
                        <a:spcAft>
                          <a:spcPts val="0"/>
                        </a:spcAft>
                        <a:buNone/>
                      </a:pPr>
                      <a:r>
                        <a:rPr lang="en" sz="1000"/>
                        <a:t>This system uses a magnetic tape installed on the floor to guide the robot along a predetermined path.</a:t>
                      </a:r>
                      <a:endParaRPr sz="1000"/>
                    </a:p>
                  </a:txBody>
                  <a:tcPr marT="91425" marB="91425" marR="91425" marL="91425"/>
                </a:tc>
                <a:tc>
                  <a:txBody>
                    <a:bodyPr/>
                    <a:lstStyle/>
                    <a:p>
                      <a:pPr indent="0" lvl="0" marL="0" rtl="0" algn="l">
                        <a:spcBef>
                          <a:spcPts val="0"/>
                        </a:spcBef>
                        <a:spcAft>
                          <a:spcPts val="0"/>
                        </a:spcAft>
                        <a:buNone/>
                      </a:pPr>
                      <a:r>
                        <a:rPr lang="en" sz="1000"/>
                        <a:t>This navigation system uses lasers to scan the environment and build a map of the robot's surroundings.</a:t>
                      </a:r>
                      <a:endParaRPr sz="1000"/>
                    </a:p>
                  </a:txBody>
                  <a:tcPr marT="91425" marB="91425" marR="91425" marL="91425"/>
                </a:tc>
                <a:tc>
                  <a:txBody>
                    <a:bodyPr/>
                    <a:lstStyle/>
                    <a:p>
                      <a:pPr indent="0" lvl="0" marL="0" rtl="0" algn="l">
                        <a:spcBef>
                          <a:spcPts val="0"/>
                        </a:spcBef>
                        <a:spcAft>
                          <a:spcPts val="0"/>
                        </a:spcAft>
                        <a:buNone/>
                      </a:pPr>
                      <a:r>
                        <a:rPr lang="en" sz="1000"/>
                        <a:t>This navigation system uses cameras or other sensors to detect and analyze the robot's surroundings.</a:t>
                      </a:r>
                      <a:endParaRPr sz="1000"/>
                    </a:p>
                    <a:p>
                      <a:pPr indent="0" lvl="0" marL="0" rtl="0" algn="l">
                        <a:spcBef>
                          <a:spcPts val="0"/>
                        </a:spcBef>
                        <a:spcAft>
                          <a:spcPts val="0"/>
                        </a:spcAft>
                        <a:buNone/>
                      </a:pPr>
                      <a:r>
                        <a:t/>
                      </a:r>
                      <a:endParaRPr sz="1000"/>
                    </a:p>
                  </a:txBody>
                  <a:tcPr marT="91425" marB="91425" marR="91425" marL="91425"/>
                </a:tc>
              </a:tr>
              <a:tr h="622000">
                <a:tc>
                  <a:txBody>
                    <a:bodyPr/>
                    <a:lstStyle/>
                    <a:p>
                      <a:pPr indent="0" lvl="0" marL="0" rtl="0" algn="l">
                        <a:spcBef>
                          <a:spcPts val="0"/>
                        </a:spcBef>
                        <a:spcAft>
                          <a:spcPts val="0"/>
                        </a:spcAft>
                        <a:buNone/>
                      </a:pPr>
                      <a:r>
                        <a:rPr lang="en" sz="1000"/>
                        <a:t>Advantages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Reliable and accurate</a:t>
                      </a:r>
                      <a:endParaRPr sz="1000"/>
                    </a:p>
                    <a:p>
                      <a:pPr indent="-292100" lvl="0" marL="457200" rtl="0" algn="l">
                        <a:spcBef>
                          <a:spcPts val="0"/>
                        </a:spcBef>
                        <a:spcAft>
                          <a:spcPts val="0"/>
                        </a:spcAft>
                        <a:buSzPts val="1000"/>
                        <a:buChar char="●"/>
                      </a:pPr>
                      <a:r>
                        <a:rPr lang="en" sz="1000"/>
                        <a:t>Low cost.</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High accuracy, can adapt to changing environments.</a:t>
                      </a:r>
                      <a:endParaRPr sz="1000"/>
                    </a:p>
                    <a:p>
                      <a:pPr indent="0" lvl="0" marL="0" rtl="0" algn="l">
                        <a:spcBef>
                          <a:spcPts val="0"/>
                        </a:spcBef>
                        <a:spcAft>
                          <a:spcPts val="0"/>
                        </a:spcAft>
                        <a:buNone/>
                      </a:pPr>
                      <a:r>
                        <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Can adapt to changing environments, can be used in low-light conditions.</a:t>
                      </a:r>
                      <a:endParaRPr sz="1000"/>
                    </a:p>
                    <a:p>
                      <a:pPr indent="0" lvl="0" marL="0" rtl="0" algn="l">
                        <a:spcBef>
                          <a:spcPts val="0"/>
                        </a:spcBef>
                        <a:spcAft>
                          <a:spcPts val="0"/>
                        </a:spcAft>
                        <a:buNone/>
                      </a:pPr>
                      <a:r>
                        <a:t/>
                      </a:r>
                      <a:endParaRPr sz="1000"/>
                    </a:p>
                  </a:txBody>
                  <a:tcPr marT="91425" marB="91425" marR="91425" marL="91425"/>
                </a:tc>
              </a:tr>
              <a:tr h="770100">
                <a:tc>
                  <a:txBody>
                    <a:bodyPr/>
                    <a:lstStyle/>
                    <a:p>
                      <a:pPr indent="0" lvl="0" marL="0" rtl="0" algn="l">
                        <a:spcBef>
                          <a:spcPts val="0"/>
                        </a:spcBef>
                        <a:spcAft>
                          <a:spcPts val="0"/>
                        </a:spcAft>
                        <a:buNone/>
                      </a:pPr>
                      <a:r>
                        <a:rPr lang="en" sz="1000"/>
                        <a:t>Disadvantages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Requires infrastructure (magnetic tapes or markers), limited flexibility in changing routes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Can be expensive, requires a clear line of sight, may not work well in low-light conditions.</a:t>
                      </a:r>
                      <a:endParaRPr sz="1000"/>
                    </a:p>
                    <a:p>
                      <a:pPr indent="0" lvl="0" marL="0" rtl="0" algn="l">
                        <a:spcBef>
                          <a:spcPts val="0"/>
                        </a:spcBef>
                        <a:spcAft>
                          <a:spcPts val="0"/>
                        </a:spcAft>
                        <a:buNone/>
                      </a:pPr>
                      <a:r>
                        <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Can be affected by poor lighting or visibility, may require significant processing power.</a:t>
                      </a:r>
                      <a:endParaRPr sz="1000"/>
                    </a:p>
                    <a:p>
                      <a:pPr indent="0" lvl="0" marL="0" rtl="0" algn="l">
                        <a:spcBef>
                          <a:spcPts val="0"/>
                        </a:spcBef>
                        <a:spcAft>
                          <a:spcPts val="0"/>
                        </a:spcAft>
                        <a:buNone/>
                      </a:pPr>
                      <a:r>
                        <a:t/>
                      </a:r>
                      <a:endParaRPr sz="1000"/>
                    </a:p>
                  </a:txBody>
                  <a:tcPr marT="91425" marB="91425" marR="91425" marL="91425"/>
                </a:tc>
              </a:tr>
              <a:tr h="399100">
                <a:tc>
                  <a:txBody>
                    <a:bodyPr/>
                    <a:lstStyle/>
                    <a:p>
                      <a:pPr indent="0" lvl="0" marL="0" rtl="0" algn="l">
                        <a:spcBef>
                          <a:spcPts val="0"/>
                        </a:spcBef>
                        <a:spcAft>
                          <a:spcPts val="0"/>
                        </a:spcAft>
                        <a:buNone/>
                      </a:pPr>
                      <a:r>
                        <a:rPr lang="en" sz="1000"/>
                        <a:t>Applications</a:t>
                      </a:r>
                      <a:endParaRPr sz="1000"/>
                    </a:p>
                  </a:txBody>
                  <a:tcPr marT="91425" marB="91425" marR="91425" marL="91425"/>
                </a:tc>
                <a:tc>
                  <a:txBody>
                    <a:bodyPr/>
                    <a:lstStyle/>
                    <a:p>
                      <a:pPr indent="0" lvl="0" marL="0" rtl="0" algn="l">
                        <a:spcBef>
                          <a:spcPts val="0"/>
                        </a:spcBef>
                        <a:spcAft>
                          <a:spcPts val="0"/>
                        </a:spcAft>
                        <a:buNone/>
                      </a:pPr>
                      <a:r>
                        <a:rPr lang="en" sz="1000"/>
                        <a:t>Manufacturing, assembly lines, material handling.</a:t>
                      </a:r>
                      <a:endParaRPr sz="1000"/>
                    </a:p>
                  </a:txBody>
                  <a:tcPr marT="91425" marB="91425" marR="91425" marL="91425"/>
                </a:tc>
                <a:tc>
                  <a:txBody>
                    <a:bodyPr/>
                    <a:lstStyle/>
                    <a:p>
                      <a:pPr indent="0" lvl="0" marL="0" rtl="0" algn="l">
                        <a:spcBef>
                          <a:spcPts val="0"/>
                        </a:spcBef>
                        <a:spcAft>
                          <a:spcPts val="0"/>
                        </a:spcAft>
                        <a:buNone/>
                      </a:pPr>
                      <a:r>
                        <a:rPr lang="en" sz="1000"/>
                        <a:t>Warehouses, logistics, material handling.</a:t>
                      </a:r>
                      <a:endParaRPr sz="1000"/>
                    </a:p>
                  </a:txBody>
                  <a:tcPr marT="91425" marB="91425" marR="91425" marL="91425"/>
                </a:tc>
                <a:tc>
                  <a:txBody>
                    <a:bodyPr/>
                    <a:lstStyle/>
                    <a:p>
                      <a:pPr indent="0" lvl="0" marL="0" rtl="0" algn="l">
                        <a:spcBef>
                          <a:spcPts val="0"/>
                        </a:spcBef>
                        <a:spcAft>
                          <a:spcPts val="0"/>
                        </a:spcAft>
                        <a:buNone/>
                      </a:pPr>
                      <a:r>
                        <a:rPr lang="en" sz="1000"/>
                        <a:t>Inspection and maintenance, cleaning, security.</a:t>
                      </a:r>
                      <a:endParaRPr sz="1000"/>
                    </a:p>
                  </a:txBody>
                  <a:tcPr marT="91425" marB="91425" marR="91425" marL="91425"/>
                </a:tc>
              </a:tr>
              <a:tr h="340600">
                <a:tc>
                  <a:txBody>
                    <a:bodyPr/>
                    <a:lstStyle/>
                    <a:p>
                      <a:pPr indent="0" lvl="0" marL="0" rtl="0" algn="l">
                        <a:spcBef>
                          <a:spcPts val="0"/>
                        </a:spcBef>
                        <a:spcAft>
                          <a:spcPts val="0"/>
                        </a:spcAft>
                        <a:buNone/>
                      </a:pPr>
                      <a:r>
                        <a:rPr lang="en" sz="1000"/>
                        <a:t>Model</a:t>
                      </a:r>
                      <a:endParaRPr sz="1000"/>
                    </a:p>
                  </a:txBody>
                  <a:tcPr marT="91425" marB="91425" marR="91425" marL="91425"/>
                </a:tc>
                <a:tc>
                  <a:txBody>
                    <a:bodyPr/>
                    <a:lstStyle/>
                    <a:p>
                      <a:pPr indent="0" lvl="0" marL="0" rtl="0" algn="ctr">
                        <a:spcBef>
                          <a:spcPts val="0"/>
                        </a:spcBef>
                        <a:spcAft>
                          <a:spcPts val="0"/>
                        </a:spcAft>
                        <a:buNone/>
                      </a:pPr>
                      <a:r>
                        <a:rPr lang="en" sz="1000"/>
                        <a:t>Kollmorgen AGV</a:t>
                      </a:r>
                      <a:endParaRPr sz="1000"/>
                    </a:p>
                  </a:txBody>
                  <a:tcPr marT="91425" marB="91425" marR="91425" marL="91425"/>
                </a:tc>
                <a:tc>
                  <a:txBody>
                    <a:bodyPr/>
                    <a:lstStyle/>
                    <a:p>
                      <a:pPr indent="0" lvl="0" marL="0" rtl="0" algn="ctr">
                        <a:spcBef>
                          <a:spcPts val="0"/>
                        </a:spcBef>
                        <a:spcAft>
                          <a:spcPts val="0"/>
                        </a:spcAft>
                        <a:buNone/>
                      </a:pPr>
                      <a:r>
                        <a:rPr lang="en" sz="1000"/>
                        <a:t>OTTO Motors OMEGA</a:t>
                      </a:r>
                      <a:endParaRPr sz="1000"/>
                    </a:p>
                  </a:txBody>
                  <a:tcPr marT="91425" marB="91425" marR="91425" marL="91425"/>
                </a:tc>
                <a:tc>
                  <a:txBody>
                    <a:bodyPr/>
                    <a:lstStyle/>
                    <a:p>
                      <a:pPr indent="0" lvl="0" marL="0" rtl="0" algn="ctr">
                        <a:spcBef>
                          <a:spcPts val="0"/>
                        </a:spcBef>
                        <a:spcAft>
                          <a:spcPts val="0"/>
                        </a:spcAft>
                        <a:buNone/>
                      </a:pPr>
                      <a:r>
                        <a:rPr lang="en" sz="1000"/>
                        <a:t>BlueBotics ANT</a:t>
                      </a:r>
                      <a:endParaRPr sz="10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1"/>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 (Payload)</a:t>
            </a:r>
            <a:endParaRPr/>
          </a:p>
        </p:txBody>
      </p:sp>
      <p:pic>
        <p:nvPicPr>
          <p:cNvPr id="228" name="Google Shape;228;p31"/>
          <p:cNvPicPr preferRelativeResize="0"/>
          <p:nvPr/>
        </p:nvPicPr>
        <p:blipFill rotWithShape="1">
          <a:blip r:embed="rId3">
            <a:alphaModFix/>
          </a:blip>
          <a:srcRect b="0" l="8018" r="8018" t="0"/>
          <a:stretch/>
        </p:blipFill>
        <p:spPr>
          <a:xfrm>
            <a:off x="309800" y="1574075"/>
            <a:ext cx="2731374" cy="1829899"/>
          </a:xfrm>
          <a:prstGeom prst="rect">
            <a:avLst/>
          </a:prstGeom>
          <a:noFill/>
          <a:ln>
            <a:noFill/>
          </a:ln>
        </p:spPr>
      </p:pic>
      <p:sp>
        <p:nvSpPr>
          <p:cNvPr id="229" name="Google Shape;229;p31"/>
          <p:cNvSpPr txBox="1"/>
          <p:nvPr/>
        </p:nvSpPr>
        <p:spPr>
          <a:xfrm>
            <a:off x="808500" y="3403975"/>
            <a:ext cx="1745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Camera</a:t>
            </a:r>
            <a:endParaRPr sz="1100">
              <a:latin typeface="Inter"/>
              <a:ea typeface="Inter"/>
              <a:cs typeface="Inter"/>
              <a:sym typeface="Inter"/>
            </a:endParaRPr>
          </a:p>
        </p:txBody>
      </p:sp>
      <p:sp>
        <p:nvSpPr>
          <p:cNvPr id="230" name="Google Shape;230;p31"/>
          <p:cNvSpPr txBox="1"/>
          <p:nvPr/>
        </p:nvSpPr>
        <p:spPr>
          <a:xfrm>
            <a:off x="6644150" y="3403975"/>
            <a:ext cx="16986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RFID</a:t>
            </a:r>
            <a:endParaRPr sz="1200">
              <a:latin typeface="Inter"/>
              <a:ea typeface="Inter"/>
              <a:cs typeface="Inter"/>
              <a:sym typeface="Inter"/>
            </a:endParaRPr>
          </a:p>
        </p:txBody>
      </p:sp>
      <p:sp>
        <p:nvSpPr>
          <p:cNvPr id="231" name="Google Shape;231;p31"/>
          <p:cNvSpPr txBox="1"/>
          <p:nvPr/>
        </p:nvSpPr>
        <p:spPr>
          <a:xfrm>
            <a:off x="3345012" y="3403975"/>
            <a:ext cx="2404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LIDAR</a:t>
            </a:r>
            <a:endParaRPr sz="1100">
              <a:latin typeface="Inter"/>
              <a:ea typeface="Inter"/>
              <a:cs typeface="Inter"/>
              <a:sym typeface="Inter"/>
            </a:endParaRPr>
          </a:p>
        </p:txBody>
      </p:sp>
      <p:pic>
        <p:nvPicPr>
          <p:cNvPr id="232" name="Google Shape;232;p31"/>
          <p:cNvPicPr preferRelativeResize="0"/>
          <p:nvPr/>
        </p:nvPicPr>
        <p:blipFill>
          <a:blip r:embed="rId4">
            <a:alphaModFix/>
          </a:blip>
          <a:stretch>
            <a:fillRect/>
          </a:stretch>
        </p:blipFill>
        <p:spPr>
          <a:xfrm>
            <a:off x="3043487" y="1307200"/>
            <a:ext cx="3007213" cy="2032809"/>
          </a:xfrm>
          <a:prstGeom prst="rect">
            <a:avLst/>
          </a:prstGeom>
          <a:noFill/>
          <a:ln>
            <a:noFill/>
          </a:ln>
        </p:spPr>
      </p:pic>
      <p:pic>
        <p:nvPicPr>
          <p:cNvPr id="233" name="Google Shape;233;p31"/>
          <p:cNvPicPr preferRelativeResize="0"/>
          <p:nvPr/>
        </p:nvPicPr>
        <p:blipFill>
          <a:blip r:embed="rId5">
            <a:alphaModFix/>
          </a:blip>
          <a:stretch>
            <a:fillRect/>
          </a:stretch>
        </p:blipFill>
        <p:spPr>
          <a:xfrm>
            <a:off x="6590825" y="997400"/>
            <a:ext cx="1805250" cy="2307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 (Payload)</a:t>
            </a:r>
            <a:endParaRPr/>
          </a:p>
        </p:txBody>
      </p:sp>
      <p:graphicFrame>
        <p:nvGraphicFramePr>
          <p:cNvPr id="239" name="Google Shape;239;p32"/>
          <p:cNvGraphicFramePr/>
          <p:nvPr/>
        </p:nvGraphicFramePr>
        <p:xfrm>
          <a:off x="131350" y="997400"/>
          <a:ext cx="3000000" cy="3000000"/>
        </p:xfrm>
        <a:graphic>
          <a:graphicData uri="http://schemas.openxmlformats.org/drawingml/2006/table">
            <a:tbl>
              <a:tblPr>
                <a:noFill/>
                <a:tableStyleId>{2BAFC5EF-AEF9-401A-A287-285F5F4707F3}</a:tableStyleId>
              </a:tblPr>
              <a:tblGrid>
                <a:gridCol w="1325850"/>
                <a:gridCol w="2499250"/>
                <a:gridCol w="2658000"/>
                <a:gridCol w="2449075"/>
              </a:tblGrid>
              <a:tr h="369575">
                <a:tc>
                  <a:txBody>
                    <a:bodyPr/>
                    <a:lstStyle/>
                    <a:p>
                      <a:pPr indent="0" lvl="0" marL="0" rtl="0" algn="l">
                        <a:spcBef>
                          <a:spcPts val="0"/>
                        </a:spcBef>
                        <a:spcAft>
                          <a:spcPts val="0"/>
                        </a:spcAft>
                        <a:buNone/>
                      </a:pPr>
                      <a:r>
                        <a:rPr lang="en" sz="1000"/>
                        <a:t>Type</a:t>
                      </a:r>
                      <a:endParaRPr sz="1000"/>
                    </a:p>
                  </a:txBody>
                  <a:tcPr marT="91425" marB="91425" marR="91425" marL="91425"/>
                </a:tc>
                <a:tc>
                  <a:txBody>
                    <a:bodyPr/>
                    <a:lstStyle/>
                    <a:p>
                      <a:pPr indent="0" lvl="0" marL="0" rtl="0" algn="ctr">
                        <a:spcBef>
                          <a:spcPts val="0"/>
                        </a:spcBef>
                        <a:spcAft>
                          <a:spcPts val="0"/>
                        </a:spcAft>
                        <a:buNone/>
                      </a:pPr>
                      <a:r>
                        <a:rPr lang="en" sz="1100">
                          <a:solidFill>
                            <a:schemeClr val="dk1"/>
                          </a:solidFill>
                          <a:latin typeface="League Spartan Medium"/>
                          <a:ea typeface="League Spartan Medium"/>
                          <a:cs typeface="League Spartan Medium"/>
                          <a:sym typeface="League Spartan Medium"/>
                        </a:rPr>
                        <a:t>Camera</a:t>
                      </a:r>
                      <a:endParaRPr sz="11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League Spartan"/>
                          <a:ea typeface="League Spartan"/>
                          <a:cs typeface="League Spartan"/>
                          <a:sym typeface="League Spartan"/>
                        </a:rPr>
                        <a:t>LIDAR</a:t>
                      </a:r>
                      <a:endParaRPr sz="1100">
                        <a:latin typeface="League Spartan"/>
                        <a:ea typeface="League Spartan"/>
                        <a:cs typeface="League Spartan"/>
                        <a:sym typeface="League Spartan"/>
                      </a:endParaRPr>
                    </a:p>
                  </a:txBody>
                  <a:tcPr marT="91425" marB="91425" marR="91425" marL="91425"/>
                </a:tc>
                <a:tc>
                  <a:txBody>
                    <a:bodyPr/>
                    <a:lstStyle/>
                    <a:p>
                      <a:pPr indent="0" lvl="0" marL="0" rtl="0" algn="ctr">
                        <a:spcBef>
                          <a:spcPts val="0"/>
                        </a:spcBef>
                        <a:spcAft>
                          <a:spcPts val="0"/>
                        </a:spcAft>
                        <a:buNone/>
                      </a:pPr>
                      <a:r>
                        <a:rPr lang="en" sz="1100">
                          <a:latin typeface="League Spartan"/>
                          <a:ea typeface="League Spartan"/>
                          <a:cs typeface="League Spartan"/>
                          <a:sym typeface="League Spartan"/>
                        </a:rPr>
                        <a:t>RFID</a:t>
                      </a:r>
                      <a:endParaRPr sz="1100">
                        <a:latin typeface="League Spartan"/>
                        <a:ea typeface="League Spartan"/>
                        <a:cs typeface="League Spartan"/>
                        <a:sym typeface="League Spartan"/>
                      </a:endParaRPr>
                    </a:p>
                  </a:txBody>
                  <a:tcPr marT="91425" marB="91425" marR="91425" marL="91425"/>
                </a:tc>
              </a:tr>
              <a:tr h="952200">
                <a:tc>
                  <a:txBody>
                    <a:bodyPr/>
                    <a:lstStyle/>
                    <a:p>
                      <a:pPr indent="0" lvl="0" marL="0" rtl="0" algn="l">
                        <a:spcBef>
                          <a:spcPts val="0"/>
                        </a:spcBef>
                        <a:spcAft>
                          <a:spcPts val="0"/>
                        </a:spcAft>
                        <a:buNone/>
                      </a:pPr>
                      <a:r>
                        <a:rPr lang="en" sz="1000"/>
                        <a:t>Explanation</a:t>
                      </a:r>
                      <a:endParaRPr sz="1000"/>
                    </a:p>
                  </a:txBody>
                  <a:tcPr marT="91425" marB="91425" marR="91425" marL="91425"/>
                </a:tc>
                <a:tc>
                  <a:txBody>
                    <a:bodyPr/>
                    <a:lstStyle/>
                    <a:p>
                      <a:pPr indent="0" lvl="0" marL="0" rtl="0" algn="l">
                        <a:spcBef>
                          <a:spcPts val="0"/>
                        </a:spcBef>
                        <a:spcAft>
                          <a:spcPts val="0"/>
                        </a:spcAft>
                        <a:buNone/>
                      </a:pPr>
                      <a:r>
                        <a:rPr lang="en" sz="900"/>
                        <a:t>Cameras can be used to capture images and video of the robot's surroundings, which can be used for navigation, inspection, and security purposes.</a:t>
                      </a:r>
                      <a:endParaRPr sz="900"/>
                    </a:p>
                  </a:txBody>
                  <a:tcPr marT="91425" marB="91425" marR="91425" marL="91425"/>
                </a:tc>
                <a:tc>
                  <a:txBody>
                    <a:bodyPr/>
                    <a:lstStyle/>
                    <a:p>
                      <a:pPr indent="0" lvl="0" marL="0" rtl="0" algn="l">
                        <a:spcBef>
                          <a:spcPts val="0"/>
                        </a:spcBef>
                        <a:spcAft>
                          <a:spcPts val="0"/>
                        </a:spcAft>
                        <a:buNone/>
                      </a:pPr>
                      <a:r>
                        <a:rPr lang="en" sz="900"/>
                        <a:t>LIDAR (Light Detection and Ranging) sensors use lasers to scan the environment and generate a 3D map of the robot's surroundings. This data can be used for navigation and obstacle avoidance.</a:t>
                      </a:r>
                      <a:endParaRPr sz="900"/>
                    </a:p>
                  </a:txBody>
                  <a:tcPr marT="91425" marB="91425" marR="91425" marL="91425"/>
                </a:tc>
                <a:tc>
                  <a:txBody>
                    <a:bodyPr/>
                    <a:lstStyle/>
                    <a:p>
                      <a:pPr indent="0" lvl="0" marL="0" rtl="0" algn="l">
                        <a:spcBef>
                          <a:spcPts val="0"/>
                        </a:spcBef>
                        <a:spcAft>
                          <a:spcPts val="0"/>
                        </a:spcAft>
                        <a:buNone/>
                      </a:pPr>
                      <a:r>
                        <a:rPr lang="en" sz="900"/>
                        <a:t>RFID tags can be attached to objects or locations to track their movement and location. The robot can use RFID readers to collect this data and use it for navigation or inventory management.</a:t>
                      </a:r>
                      <a:endParaRPr sz="900"/>
                    </a:p>
                    <a:p>
                      <a:pPr indent="0" lvl="0" marL="0" rtl="0" algn="l">
                        <a:spcBef>
                          <a:spcPts val="0"/>
                        </a:spcBef>
                        <a:spcAft>
                          <a:spcPts val="0"/>
                        </a:spcAft>
                        <a:buNone/>
                      </a:pPr>
                      <a:r>
                        <a:t/>
                      </a:r>
                      <a:endParaRPr sz="900"/>
                    </a:p>
                  </a:txBody>
                  <a:tcPr marT="91425" marB="91425" marR="91425" marL="91425"/>
                </a:tc>
              </a:tr>
              <a:tr h="622000">
                <a:tc>
                  <a:txBody>
                    <a:bodyPr/>
                    <a:lstStyle/>
                    <a:p>
                      <a:pPr indent="0" lvl="0" marL="0" rtl="0" algn="l">
                        <a:spcBef>
                          <a:spcPts val="0"/>
                        </a:spcBef>
                        <a:spcAft>
                          <a:spcPts val="0"/>
                        </a:spcAft>
                        <a:buNone/>
                      </a:pPr>
                      <a:r>
                        <a:rPr lang="en" sz="1000"/>
                        <a:t>Advantages</a:t>
                      </a:r>
                      <a:endParaRPr sz="1000"/>
                    </a:p>
                  </a:txBody>
                  <a:tcPr marT="91425" marB="91425" marR="91425" marL="91425"/>
                </a:tc>
                <a:tc>
                  <a:txBody>
                    <a:bodyPr/>
                    <a:lstStyle/>
                    <a:p>
                      <a:pPr indent="-285750" lvl="0" marL="457200" rtl="0" algn="l">
                        <a:spcBef>
                          <a:spcPts val="0"/>
                        </a:spcBef>
                        <a:spcAft>
                          <a:spcPts val="0"/>
                        </a:spcAft>
                        <a:buSzPts val="900"/>
                        <a:buChar char="●"/>
                      </a:pPr>
                      <a:r>
                        <a:rPr lang="en" sz="900"/>
                        <a:t>Can provide high-quality visual data, useful for detecting and identifying objects and hazards.</a:t>
                      </a:r>
                      <a:endParaRPr sz="900"/>
                    </a:p>
                  </a:txBody>
                  <a:tcPr marT="91425" marB="91425" marR="91425" marL="91425"/>
                </a:tc>
                <a:tc>
                  <a:txBody>
                    <a:bodyPr/>
                    <a:lstStyle/>
                    <a:p>
                      <a:pPr indent="-285750" lvl="0" marL="457200" rtl="0" algn="l">
                        <a:spcBef>
                          <a:spcPts val="0"/>
                        </a:spcBef>
                        <a:spcAft>
                          <a:spcPts val="0"/>
                        </a:spcAft>
                        <a:buSzPts val="900"/>
                        <a:buChar char="●"/>
                      </a:pPr>
                      <a:r>
                        <a:rPr lang="en" sz="900"/>
                        <a:t>Provides highly accurate data, can work in low-light conditions.</a:t>
                      </a:r>
                      <a:endParaRPr sz="900"/>
                    </a:p>
                    <a:p>
                      <a:pPr indent="0" lvl="0" marL="0" rtl="0" algn="l">
                        <a:spcBef>
                          <a:spcPts val="0"/>
                        </a:spcBef>
                        <a:spcAft>
                          <a:spcPts val="0"/>
                        </a:spcAft>
                        <a:buNone/>
                      </a:pPr>
                      <a:r>
                        <a:t/>
                      </a:r>
                      <a:endParaRPr sz="900"/>
                    </a:p>
                  </a:txBody>
                  <a:tcPr marT="91425" marB="91425" marR="91425" marL="91425"/>
                </a:tc>
                <a:tc>
                  <a:txBody>
                    <a:bodyPr/>
                    <a:lstStyle/>
                    <a:p>
                      <a:pPr indent="-285750" lvl="0" marL="457200" rtl="0" algn="l">
                        <a:spcBef>
                          <a:spcPts val="0"/>
                        </a:spcBef>
                        <a:spcAft>
                          <a:spcPts val="0"/>
                        </a:spcAft>
                        <a:buSzPts val="900"/>
                        <a:buChar char="●"/>
                      </a:pPr>
                      <a:r>
                        <a:rPr lang="en" sz="900"/>
                        <a:t>Easy to install and use, can track objects and locations with high accuracy.</a:t>
                      </a:r>
                      <a:endParaRPr sz="900"/>
                    </a:p>
                    <a:p>
                      <a:pPr indent="0" lvl="0" marL="0" rtl="0" algn="l">
                        <a:spcBef>
                          <a:spcPts val="0"/>
                        </a:spcBef>
                        <a:spcAft>
                          <a:spcPts val="0"/>
                        </a:spcAft>
                        <a:buNone/>
                      </a:pPr>
                      <a:r>
                        <a:t/>
                      </a:r>
                      <a:endParaRPr sz="900"/>
                    </a:p>
                  </a:txBody>
                  <a:tcPr marT="91425" marB="91425" marR="91425" marL="91425"/>
                </a:tc>
              </a:tr>
              <a:tr h="770100">
                <a:tc>
                  <a:txBody>
                    <a:bodyPr/>
                    <a:lstStyle/>
                    <a:p>
                      <a:pPr indent="0" lvl="0" marL="0" rtl="0" algn="l">
                        <a:spcBef>
                          <a:spcPts val="0"/>
                        </a:spcBef>
                        <a:spcAft>
                          <a:spcPts val="0"/>
                        </a:spcAft>
                        <a:buNone/>
                      </a:pPr>
                      <a:r>
                        <a:rPr lang="en" sz="1000"/>
                        <a:t>Disadvantages</a:t>
                      </a:r>
                      <a:endParaRPr sz="1000"/>
                    </a:p>
                  </a:txBody>
                  <a:tcPr marT="91425" marB="91425" marR="91425" marL="91425"/>
                </a:tc>
                <a:tc>
                  <a:txBody>
                    <a:bodyPr/>
                    <a:lstStyle/>
                    <a:p>
                      <a:pPr indent="-285750" lvl="0" marL="457200" rtl="0" algn="l">
                        <a:spcBef>
                          <a:spcPts val="0"/>
                        </a:spcBef>
                        <a:spcAft>
                          <a:spcPts val="0"/>
                        </a:spcAft>
                        <a:buSzPts val="900"/>
                        <a:buChar char="●"/>
                      </a:pPr>
                      <a:r>
                        <a:rPr lang="en" sz="900"/>
                        <a:t>May be affected by poor lighting or visibility, can require significant processing power.</a:t>
                      </a:r>
                      <a:endParaRPr sz="900"/>
                    </a:p>
                  </a:txBody>
                  <a:tcPr marT="91425" marB="91425" marR="91425" marL="91425"/>
                </a:tc>
                <a:tc>
                  <a:txBody>
                    <a:bodyPr/>
                    <a:lstStyle/>
                    <a:p>
                      <a:pPr indent="-285750" lvl="0" marL="457200" rtl="0" algn="l">
                        <a:spcBef>
                          <a:spcPts val="0"/>
                        </a:spcBef>
                        <a:spcAft>
                          <a:spcPts val="0"/>
                        </a:spcAft>
                        <a:buSzPts val="900"/>
                        <a:buChar char="●"/>
                      </a:pPr>
                      <a:r>
                        <a:rPr lang="en" sz="900"/>
                        <a:t>Can be expensive, may require calibration, limited range.</a:t>
                      </a:r>
                      <a:endParaRPr sz="900"/>
                    </a:p>
                    <a:p>
                      <a:pPr indent="0" lvl="0" marL="0" rtl="0" algn="l">
                        <a:spcBef>
                          <a:spcPts val="0"/>
                        </a:spcBef>
                        <a:spcAft>
                          <a:spcPts val="0"/>
                        </a:spcAft>
                        <a:buNone/>
                      </a:pPr>
                      <a:r>
                        <a:t/>
                      </a:r>
                      <a:endParaRPr sz="900"/>
                    </a:p>
                  </a:txBody>
                  <a:tcPr marT="91425" marB="91425" marR="91425" marL="91425"/>
                </a:tc>
                <a:tc>
                  <a:txBody>
                    <a:bodyPr/>
                    <a:lstStyle/>
                    <a:p>
                      <a:pPr indent="-285750" lvl="0" marL="457200" rtl="0" algn="l">
                        <a:spcBef>
                          <a:spcPts val="0"/>
                        </a:spcBef>
                        <a:spcAft>
                          <a:spcPts val="0"/>
                        </a:spcAft>
                        <a:buSzPts val="900"/>
                        <a:buChar char="●"/>
                      </a:pPr>
                      <a:r>
                        <a:rPr lang="en" sz="900"/>
                        <a:t>Requires infrastructure (RFID tags and readers), limited range.</a:t>
                      </a:r>
                      <a:endParaRPr sz="900"/>
                    </a:p>
                    <a:p>
                      <a:pPr indent="0" lvl="0" marL="0" rtl="0" algn="l">
                        <a:spcBef>
                          <a:spcPts val="0"/>
                        </a:spcBef>
                        <a:spcAft>
                          <a:spcPts val="0"/>
                        </a:spcAft>
                        <a:buNone/>
                      </a:pPr>
                      <a:r>
                        <a:t/>
                      </a:r>
                      <a:endParaRPr sz="900"/>
                    </a:p>
                  </a:txBody>
                  <a:tcPr marT="91425" marB="91425" marR="91425" marL="91425"/>
                </a:tc>
              </a:tr>
              <a:tr h="399100">
                <a:tc>
                  <a:txBody>
                    <a:bodyPr/>
                    <a:lstStyle/>
                    <a:p>
                      <a:pPr indent="0" lvl="0" marL="0" rtl="0" algn="l">
                        <a:spcBef>
                          <a:spcPts val="0"/>
                        </a:spcBef>
                        <a:spcAft>
                          <a:spcPts val="0"/>
                        </a:spcAft>
                        <a:buNone/>
                      </a:pPr>
                      <a:r>
                        <a:rPr lang="en" sz="1000"/>
                        <a:t>Applications</a:t>
                      </a:r>
                      <a:endParaRPr sz="1000"/>
                    </a:p>
                  </a:txBody>
                  <a:tcPr marT="91425" marB="91425" marR="91425" marL="91425"/>
                </a:tc>
                <a:tc>
                  <a:txBody>
                    <a:bodyPr/>
                    <a:lstStyle/>
                    <a:p>
                      <a:pPr indent="0" lvl="0" marL="0" rtl="0" algn="l">
                        <a:spcBef>
                          <a:spcPts val="0"/>
                        </a:spcBef>
                        <a:spcAft>
                          <a:spcPts val="0"/>
                        </a:spcAft>
                        <a:buNone/>
                      </a:pPr>
                      <a:r>
                        <a:rPr lang="en" sz="900"/>
                        <a:t>Inspection and maintenance, security, material handling.</a:t>
                      </a:r>
                      <a:endParaRPr sz="900"/>
                    </a:p>
                  </a:txBody>
                  <a:tcPr marT="91425" marB="91425" marR="91425" marL="91425"/>
                </a:tc>
                <a:tc>
                  <a:txBody>
                    <a:bodyPr/>
                    <a:lstStyle/>
                    <a:p>
                      <a:pPr indent="0" lvl="0" marL="0" rtl="0" algn="l">
                        <a:spcBef>
                          <a:spcPts val="0"/>
                        </a:spcBef>
                        <a:spcAft>
                          <a:spcPts val="0"/>
                        </a:spcAft>
                        <a:buNone/>
                      </a:pPr>
                      <a:r>
                        <a:rPr lang="en" sz="900"/>
                        <a:t>Warehouses, logistics, material handling.</a:t>
                      </a:r>
                      <a:endParaRPr sz="900"/>
                    </a:p>
                  </a:txBody>
                  <a:tcPr marT="91425" marB="91425" marR="91425" marL="91425"/>
                </a:tc>
                <a:tc>
                  <a:txBody>
                    <a:bodyPr/>
                    <a:lstStyle/>
                    <a:p>
                      <a:pPr indent="0" lvl="0" marL="0" rtl="0" algn="l">
                        <a:spcBef>
                          <a:spcPts val="0"/>
                        </a:spcBef>
                        <a:spcAft>
                          <a:spcPts val="0"/>
                        </a:spcAft>
                        <a:buNone/>
                      </a:pPr>
                      <a:r>
                        <a:rPr lang="en" sz="900"/>
                        <a:t>Inventory management, material handling.</a:t>
                      </a:r>
                      <a:endParaRPr sz="900"/>
                    </a:p>
                  </a:txBody>
                  <a:tcPr marT="91425" marB="91425" marR="91425" marL="91425"/>
                </a:tc>
              </a:tr>
              <a:tr h="340600">
                <a:tc>
                  <a:txBody>
                    <a:bodyPr/>
                    <a:lstStyle/>
                    <a:p>
                      <a:pPr indent="0" lvl="0" marL="0" rtl="0" algn="l">
                        <a:spcBef>
                          <a:spcPts val="0"/>
                        </a:spcBef>
                        <a:spcAft>
                          <a:spcPts val="0"/>
                        </a:spcAft>
                        <a:buNone/>
                      </a:pPr>
                      <a:r>
                        <a:rPr lang="en" sz="1000"/>
                        <a:t>Model</a:t>
                      </a:r>
                      <a:endParaRPr sz="1000"/>
                    </a:p>
                  </a:txBody>
                  <a:tcPr marT="91425" marB="91425" marR="91425" marL="91425"/>
                </a:tc>
                <a:tc>
                  <a:txBody>
                    <a:bodyPr/>
                    <a:lstStyle/>
                    <a:p>
                      <a:pPr indent="0" lvl="0" marL="0" rtl="0" algn="ctr">
                        <a:spcBef>
                          <a:spcPts val="0"/>
                        </a:spcBef>
                        <a:spcAft>
                          <a:spcPts val="0"/>
                        </a:spcAft>
                        <a:buNone/>
                      </a:pPr>
                      <a:r>
                        <a:rPr lang="en" sz="900"/>
                        <a:t>MiR500</a:t>
                      </a:r>
                      <a:endParaRPr sz="900"/>
                    </a:p>
                  </a:txBody>
                  <a:tcPr marT="91425" marB="91425" marR="91425" marL="91425"/>
                </a:tc>
                <a:tc>
                  <a:txBody>
                    <a:bodyPr/>
                    <a:lstStyle/>
                    <a:p>
                      <a:pPr indent="0" lvl="0" marL="0" rtl="0" algn="ctr">
                        <a:spcBef>
                          <a:spcPts val="0"/>
                        </a:spcBef>
                        <a:spcAft>
                          <a:spcPts val="0"/>
                        </a:spcAft>
                        <a:buNone/>
                      </a:pPr>
                      <a:r>
                        <a:rPr lang="en" sz="900"/>
                        <a:t>Fetch Robotics Freight</a:t>
                      </a:r>
                      <a:endParaRPr sz="900"/>
                    </a:p>
                  </a:txBody>
                  <a:tcPr marT="91425" marB="91425" marR="91425" marL="91425"/>
                </a:tc>
                <a:tc>
                  <a:txBody>
                    <a:bodyPr/>
                    <a:lstStyle/>
                    <a:p>
                      <a:pPr indent="0" lvl="0" marL="0" rtl="0" algn="ctr">
                        <a:spcBef>
                          <a:spcPts val="0"/>
                        </a:spcBef>
                        <a:spcAft>
                          <a:spcPts val="0"/>
                        </a:spcAft>
                        <a:buNone/>
                      </a:pPr>
                      <a:r>
                        <a:rPr lang="en" sz="900"/>
                        <a:t>Kollmorgen AGV</a:t>
                      </a:r>
                      <a:endParaRPr sz="900"/>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3"/>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Transmission (Communication)</a:t>
            </a:r>
            <a:endParaRPr/>
          </a:p>
        </p:txBody>
      </p:sp>
      <p:sp>
        <p:nvSpPr>
          <p:cNvPr id="245" name="Google Shape;245;p33"/>
          <p:cNvSpPr txBox="1"/>
          <p:nvPr/>
        </p:nvSpPr>
        <p:spPr>
          <a:xfrm>
            <a:off x="808500" y="3403975"/>
            <a:ext cx="1745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Wi-Fi</a:t>
            </a:r>
            <a:endParaRPr sz="1100">
              <a:latin typeface="Inter"/>
              <a:ea typeface="Inter"/>
              <a:cs typeface="Inter"/>
              <a:sym typeface="Inter"/>
            </a:endParaRPr>
          </a:p>
        </p:txBody>
      </p:sp>
      <p:sp>
        <p:nvSpPr>
          <p:cNvPr id="246" name="Google Shape;246;p33"/>
          <p:cNvSpPr txBox="1"/>
          <p:nvPr/>
        </p:nvSpPr>
        <p:spPr>
          <a:xfrm>
            <a:off x="6644150" y="3403975"/>
            <a:ext cx="16986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RFID</a:t>
            </a:r>
            <a:endParaRPr sz="1200">
              <a:latin typeface="Inter"/>
              <a:ea typeface="Inter"/>
              <a:cs typeface="Inter"/>
              <a:sym typeface="Inter"/>
            </a:endParaRPr>
          </a:p>
        </p:txBody>
      </p:sp>
      <p:sp>
        <p:nvSpPr>
          <p:cNvPr id="247" name="Google Shape;247;p33"/>
          <p:cNvSpPr txBox="1"/>
          <p:nvPr/>
        </p:nvSpPr>
        <p:spPr>
          <a:xfrm>
            <a:off x="3345012" y="3403975"/>
            <a:ext cx="2404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Bluetooth</a:t>
            </a:r>
            <a:endParaRPr sz="1100">
              <a:latin typeface="Inter"/>
              <a:ea typeface="Inter"/>
              <a:cs typeface="Inter"/>
              <a:sym typeface="Inter"/>
            </a:endParaRPr>
          </a:p>
        </p:txBody>
      </p:sp>
      <p:pic>
        <p:nvPicPr>
          <p:cNvPr id="248" name="Google Shape;248;p33"/>
          <p:cNvPicPr preferRelativeResize="0"/>
          <p:nvPr/>
        </p:nvPicPr>
        <p:blipFill>
          <a:blip r:embed="rId3">
            <a:alphaModFix/>
          </a:blip>
          <a:stretch>
            <a:fillRect/>
          </a:stretch>
        </p:blipFill>
        <p:spPr>
          <a:xfrm>
            <a:off x="152400" y="1149800"/>
            <a:ext cx="2942485" cy="2101775"/>
          </a:xfrm>
          <a:prstGeom prst="rect">
            <a:avLst/>
          </a:prstGeom>
          <a:noFill/>
          <a:ln>
            <a:noFill/>
          </a:ln>
        </p:spPr>
      </p:pic>
      <p:pic>
        <p:nvPicPr>
          <p:cNvPr id="249" name="Google Shape;249;p33"/>
          <p:cNvPicPr preferRelativeResize="0"/>
          <p:nvPr/>
        </p:nvPicPr>
        <p:blipFill>
          <a:blip r:embed="rId4">
            <a:alphaModFix/>
          </a:blip>
          <a:stretch>
            <a:fillRect/>
          </a:stretch>
        </p:blipFill>
        <p:spPr>
          <a:xfrm>
            <a:off x="3189688" y="1595547"/>
            <a:ext cx="2764625" cy="1382300"/>
          </a:xfrm>
          <a:prstGeom prst="rect">
            <a:avLst/>
          </a:prstGeom>
          <a:noFill/>
          <a:ln>
            <a:noFill/>
          </a:ln>
        </p:spPr>
      </p:pic>
      <p:pic>
        <p:nvPicPr>
          <p:cNvPr id="250" name="Google Shape;250;p33"/>
          <p:cNvPicPr preferRelativeResize="0"/>
          <p:nvPr/>
        </p:nvPicPr>
        <p:blipFill>
          <a:blip r:embed="rId5">
            <a:alphaModFix/>
          </a:blip>
          <a:stretch>
            <a:fillRect/>
          </a:stretch>
        </p:blipFill>
        <p:spPr>
          <a:xfrm>
            <a:off x="6177675" y="1490375"/>
            <a:ext cx="2631550" cy="172903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Transmission (Communication)</a:t>
            </a:r>
            <a:endParaRPr/>
          </a:p>
        </p:txBody>
      </p:sp>
      <p:graphicFrame>
        <p:nvGraphicFramePr>
          <p:cNvPr id="256" name="Google Shape;256;p34"/>
          <p:cNvGraphicFramePr/>
          <p:nvPr/>
        </p:nvGraphicFramePr>
        <p:xfrm>
          <a:off x="131350" y="997400"/>
          <a:ext cx="3000000" cy="3000000"/>
        </p:xfrm>
        <a:graphic>
          <a:graphicData uri="http://schemas.openxmlformats.org/drawingml/2006/table">
            <a:tbl>
              <a:tblPr>
                <a:noFill/>
                <a:tableStyleId>{2BAFC5EF-AEF9-401A-A287-285F5F4707F3}</a:tableStyleId>
              </a:tblPr>
              <a:tblGrid>
                <a:gridCol w="1325850"/>
                <a:gridCol w="2499250"/>
                <a:gridCol w="2658000"/>
                <a:gridCol w="2449075"/>
              </a:tblGrid>
              <a:tr h="369575">
                <a:tc>
                  <a:txBody>
                    <a:bodyPr/>
                    <a:lstStyle/>
                    <a:p>
                      <a:pPr indent="0" lvl="0" marL="0" rtl="0" algn="l">
                        <a:spcBef>
                          <a:spcPts val="0"/>
                        </a:spcBef>
                        <a:spcAft>
                          <a:spcPts val="0"/>
                        </a:spcAft>
                        <a:buNone/>
                      </a:pPr>
                      <a:r>
                        <a:rPr lang="en" sz="1000"/>
                        <a:t>Type</a:t>
                      </a:r>
                      <a:endParaRPr sz="1000"/>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League Spartan Medium"/>
                          <a:ea typeface="League Spartan Medium"/>
                          <a:cs typeface="League Spartan Medium"/>
                          <a:sym typeface="League Spartan Medium"/>
                        </a:rPr>
                        <a:t>Wi-Fi</a:t>
                      </a:r>
                      <a:endParaRPr sz="1200"/>
                    </a:p>
                  </a:txBody>
                  <a:tcPr marT="91425" marB="91425" marR="91425" marL="91425"/>
                </a:tc>
                <a:tc>
                  <a:txBody>
                    <a:bodyPr/>
                    <a:lstStyle/>
                    <a:p>
                      <a:pPr indent="0" lvl="0" marL="0" rtl="0" algn="ctr">
                        <a:spcBef>
                          <a:spcPts val="0"/>
                        </a:spcBef>
                        <a:spcAft>
                          <a:spcPts val="0"/>
                        </a:spcAft>
                        <a:buNone/>
                      </a:pPr>
                      <a:r>
                        <a:rPr lang="en" sz="1200">
                          <a:latin typeface="League Spartan"/>
                          <a:ea typeface="League Spartan"/>
                          <a:cs typeface="League Spartan"/>
                          <a:sym typeface="League Spartan"/>
                        </a:rPr>
                        <a:t>Bluetooth</a:t>
                      </a:r>
                      <a:endParaRPr sz="1200">
                        <a:latin typeface="League Spartan"/>
                        <a:ea typeface="League Spartan"/>
                        <a:cs typeface="League Spartan"/>
                        <a:sym typeface="League Spartan"/>
                      </a:endParaRPr>
                    </a:p>
                  </a:txBody>
                  <a:tcPr marT="91425" marB="91425" marR="91425" marL="91425"/>
                </a:tc>
                <a:tc>
                  <a:txBody>
                    <a:bodyPr/>
                    <a:lstStyle/>
                    <a:p>
                      <a:pPr indent="0" lvl="0" marL="0" rtl="0" algn="ctr">
                        <a:spcBef>
                          <a:spcPts val="0"/>
                        </a:spcBef>
                        <a:spcAft>
                          <a:spcPts val="0"/>
                        </a:spcAft>
                        <a:buNone/>
                      </a:pPr>
                      <a:r>
                        <a:rPr lang="en" sz="1200">
                          <a:latin typeface="League Spartan"/>
                          <a:ea typeface="League Spartan"/>
                          <a:cs typeface="League Spartan"/>
                          <a:sym typeface="League Spartan"/>
                        </a:rPr>
                        <a:t>RFID</a:t>
                      </a:r>
                      <a:endParaRPr sz="1200">
                        <a:latin typeface="League Spartan"/>
                        <a:ea typeface="League Spartan"/>
                        <a:cs typeface="League Spartan"/>
                        <a:sym typeface="League Spartan"/>
                      </a:endParaRPr>
                    </a:p>
                  </a:txBody>
                  <a:tcPr marT="91425" marB="91425" marR="91425" marL="91425"/>
                </a:tc>
              </a:tr>
              <a:tr h="952200">
                <a:tc>
                  <a:txBody>
                    <a:bodyPr/>
                    <a:lstStyle/>
                    <a:p>
                      <a:pPr indent="0" lvl="0" marL="0" rtl="0" algn="l">
                        <a:spcBef>
                          <a:spcPts val="0"/>
                        </a:spcBef>
                        <a:spcAft>
                          <a:spcPts val="0"/>
                        </a:spcAft>
                        <a:buNone/>
                      </a:pPr>
                      <a:r>
                        <a:rPr lang="en" sz="1000"/>
                        <a:t>Explanation</a:t>
                      </a:r>
                      <a:endParaRPr sz="1000"/>
                    </a:p>
                  </a:txBody>
                  <a:tcPr marT="91425" marB="91425" marR="91425" marL="91425"/>
                </a:tc>
                <a:tc>
                  <a:txBody>
                    <a:bodyPr/>
                    <a:lstStyle/>
                    <a:p>
                      <a:pPr indent="0" lvl="0" marL="0" rtl="0" algn="l">
                        <a:spcBef>
                          <a:spcPts val="0"/>
                        </a:spcBef>
                        <a:spcAft>
                          <a:spcPts val="0"/>
                        </a:spcAft>
                        <a:buNone/>
                      </a:pPr>
                      <a:r>
                        <a:rPr lang="en" sz="1000"/>
                        <a:t>Wi-Fi is a wireless communication technology that allows robots to connect to a network and transmit data.</a:t>
                      </a:r>
                      <a:endParaRPr sz="1000"/>
                    </a:p>
                  </a:txBody>
                  <a:tcPr marT="91425" marB="91425" marR="91425" marL="91425"/>
                </a:tc>
                <a:tc>
                  <a:txBody>
                    <a:bodyPr/>
                    <a:lstStyle/>
                    <a:p>
                      <a:pPr indent="0" lvl="0" marL="0" rtl="0" algn="l">
                        <a:spcBef>
                          <a:spcPts val="0"/>
                        </a:spcBef>
                        <a:spcAft>
                          <a:spcPts val="0"/>
                        </a:spcAft>
                        <a:buNone/>
                      </a:pPr>
                      <a:r>
                        <a:rPr lang="en" sz="1000"/>
                        <a:t>Bluetooth is a short-range wireless technology that can be used for communication between robots and other devices.</a:t>
                      </a:r>
                      <a:endParaRPr sz="1000"/>
                    </a:p>
                  </a:txBody>
                  <a:tcPr marT="91425" marB="91425" marR="91425" marL="91425"/>
                </a:tc>
                <a:tc>
                  <a:txBody>
                    <a:bodyPr/>
                    <a:lstStyle/>
                    <a:p>
                      <a:pPr indent="0" lvl="0" marL="0" rtl="0" algn="l">
                        <a:spcBef>
                          <a:spcPts val="0"/>
                        </a:spcBef>
                        <a:spcAft>
                          <a:spcPts val="0"/>
                        </a:spcAft>
                        <a:buNone/>
                      </a:pPr>
                      <a:r>
                        <a:rPr lang="en" sz="1000"/>
                        <a:t>RFID (Radio Frequency Identification) technology can also be used for communication between robots and other devices, such as tags or readers.</a:t>
                      </a:r>
                      <a:endParaRPr sz="1000"/>
                    </a:p>
                    <a:p>
                      <a:pPr indent="0" lvl="0" marL="0" rtl="0" algn="l">
                        <a:spcBef>
                          <a:spcPts val="0"/>
                        </a:spcBef>
                        <a:spcAft>
                          <a:spcPts val="0"/>
                        </a:spcAft>
                        <a:buNone/>
                      </a:pPr>
                      <a:r>
                        <a:t/>
                      </a:r>
                      <a:endParaRPr sz="1000"/>
                    </a:p>
                  </a:txBody>
                  <a:tcPr marT="91425" marB="91425" marR="91425" marL="91425"/>
                </a:tc>
              </a:tr>
              <a:tr h="622000">
                <a:tc>
                  <a:txBody>
                    <a:bodyPr/>
                    <a:lstStyle/>
                    <a:p>
                      <a:pPr indent="0" lvl="0" marL="0" rtl="0" algn="l">
                        <a:spcBef>
                          <a:spcPts val="0"/>
                        </a:spcBef>
                        <a:spcAft>
                          <a:spcPts val="0"/>
                        </a:spcAft>
                        <a:buNone/>
                      </a:pPr>
                      <a:r>
                        <a:rPr lang="en" sz="1000"/>
                        <a:t>Advantages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Widely available, easy to set up and use.</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Easy to set up and use, low power consumption.</a:t>
                      </a:r>
                      <a:endParaRPr sz="1000"/>
                    </a:p>
                    <a:p>
                      <a:pPr indent="0" lvl="0" marL="0" rtl="0" algn="l">
                        <a:spcBef>
                          <a:spcPts val="0"/>
                        </a:spcBef>
                        <a:spcAft>
                          <a:spcPts val="0"/>
                        </a:spcAft>
                        <a:buNone/>
                      </a:pPr>
                      <a:r>
                        <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Easy to set up and use, can provide real-time data.</a:t>
                      </a:r>
                      <a:endParaRPr sz="1000"/>
                    </a:p>
                    <a:p>
                      <a:pPr indent="0" lvl="0" marL="0" rtl="0" algn="l">
                        <a:spcBef>
                          <a:spcPts val="0"/>
                        </a:spcBef>
                        <a:spcAft>
                          <a:spcPts val="0"/>
                        </a:spcAft>
                        <a:buNone/>
                      </a:pPr>
                      <a:r>
                        <a:t/>
                      </a:r>
                      <a:endParaRPr sz="1000"/>
                    </a:p>
                  </a:txBody>
                  <a:tcPr marT="91425" marB="91425" marR="91425" marL="91425"/>
                </a:tc>
              </a:tr>
              <a:tr h="770100">
                <a:tc>
                  <a:txBody>
                    <a:bodyPr/>
                    <a:lstStyle/>
                    <a:p>
                      <a:pPr indent="0" lvl="0" marL="0" rtl="0" algn="l">
                        <a:spcBef>
                          <a:spcPts val="0"/>
                        </a:spcBef>
                        <a:spcAft>
                          <a:spcPts val="0"/>
                        </a:spcAft>
                        <a:buNone/>
                      </a:pPr>
                      <a:r>
                        <a:rPr lang="en" sz="1000"/>
                        <a:t>Disadvantages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Can be affected by interference and signal strength, may be less secure than other methods.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Limited range, can be affected by interference.</a:t>
                      </a:r>
                      <a:endParaRPr sz="1000"/>
                    </a:p>
                    <a:p>
                      <a:pPr indent="0" lvl="0" marL="0" rtl="0" algn="l">
                        <a:spcBef>
                          <a:spcPts val="0"/>
                        </a:spcBef>
                        <a:spcAft>
                          <a:spcPts val="0"/>
                        </a:spcAft>
                        <a:buNone/>
                      </a:pPr>
                      <a:r>
                        <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Limited range, can be affected by interference, may require additional infrastructure.</a:t>
                      </a:r>
                      <a:endParaRPr sz="1000"/>
                    </a:p>
                    <a:p>
                      <a:pPr indent="0" lvl="0" marL="0" rtl="0" algn="l">
                        <a:spcBef>
                          <a:spcPts val="0"/>
                        </a:spcBef>
                        <a:spcAft>
                          <a:spcPts val="0"/>
                        </a:spcAft>
                        <a:buNone/>
                      </a:pPr>
                      <a:r>
                        <a:t/>
                      </a:r>
                      <a:endParaRPr sz="1000"/>
                    </a:p>
                  </a:txBody>
                  <a:tcPr marT="91425" marB="91425" marR="91425" marL="91425"/>
                </a:tc>
              </a:tr>
              <a:tr h="399100">
                <a:tc>
                  <a:txBody>
                    <a:bodyPr/>
                    <a:lstStyle/>
                    <a:p>
                      <a:pPr indent="0" lvl="0" marL="0" rtl="0" algn="l">
                        <a:spcBef>
                          <a:spcPts val="0"/>
                        </a:spcBef>
                        <a:spcAft>
                          <a:spcPts val="0"/>
                        </a:spcAft>
                        <a:buNone/>
                      </a:pPr>
                      <a:r>
                        <a:rPr lang="en" sz="1000"/>
                        <a:t>Applications</a:t>
                      </a:r>
                      <a:endParaRPr sz="1000"/>
                    </a:p>
                  </a:txBody>
                  <a:tcPr marT="91425" marB="91425" marR="91425" marL="91425"/>
                </a:tc>
                <a:tc>
                  <a:txBody>
                    <a:bodyPr/>
                    <a:lstStyle/>
                    <a:p>
                      <a:pPr indent="0" lvl="0" marL="0" rtl="0" algn="l">
                        <a:spcBef>
                          <a:spcPts val="0"/>
                        </a:spcBef>
                        <a:spcAft>
                          <a:spcPts val="0"/>
                        </a:spcAft>
                        <a:buNone/>
                      </a:pPr>
                      <a:r>
                        <a:rPr lang="en" sz="1000"/>
                        <a:t>Warehouses, distribution centers, manufacturing facilities.</a:t>
                      </a:r>
                      <a:endParaRPr sz="1000"/>
                    </a:p>
                  </a:txBody>
                  <a:tcPr marT="91425" marB="91425" marR="91425" marL="91425"/>
                </a:tc>
                <a:tc>
                  <a:txBody>
                    <a:bodyPr/>
                    <a:lstStyle/>
                    <a:p>
                      <a:pPr indent="0" lvl="0" marL="0" rtl="0" algn="l">
                        <a:spcBef>
                          <a:spcPts val="0"/>
                        </a:spcBef>
                        <a:spcAft>
                          <a:spcPts val="0"/>
                        </a:spcAft>
                        <a:buNone/>
                      </a:pPr>
                      <a:r>
                        <a:rPr lang="en" sz="1000"/>
                        <a:t>Indoor navigation, monitoring and control.</a:t>
                      </a:r>
                      <a:endParaRPr sz="1000"/>
                    </a:p>
                  </a:txBody>
                  <a:tcPr marT="91425" marB="91425" marR="91425" marL="91425"/>
                </a:tc>
                <a:tc>
                  <a:txBody>
                    <a:bodyPr/>
                    <a:lstStyle/>
                    <a:p>
                      <a:pPr indent="0" lvl="0" marL="0" rtl="0" algn="l">
                        <a:spcBef>
                          <a:spcPts val="0"/>
                        </a:spcBef>
                        <a:spcAft>
                          <a:spcPts val="0"/>
                        </a:spcAft>
                        <a:buNone/>
                      </a:pPr>
                      <a:r>
                        <a:rPr lang="en" sz="1000"/>
                        <a:t>Inventory management, material handling.</a:t>
                      </a:r>
                      <a:endParaRPr sz="1000"/>
                    </a:p>
                  </a:txBody>
                  <a:tcPr marT="91425" marB="91425" marR="91425" marL="91425"/>
                </a:tc>
              </a:tr>
              <a:tr h="340600">
                <a:tc>
                  <a:txBody>
                    <a:bodyPr/>
                    <a:lstStyle/>
                    <a:p>
                      <a:pPr indent="0" lvl="0" marL="0" rtl="0" algn="l">
                        <a:spcBef>
                          <a:spcPts val="0"/>
                        </a:spcBef>
                        <a:spcAft>
                          <a:spcPts val="0"/>
                        </a:spcAft>
                        <a:buNone/>
                      </a:pPr>
                      <a:r>
                        <a:rPr lang="en" sz="1000"/>
                        <a:t>Model</a:t>
                      </a:r>
                      <a:endParaRPr sz="1000"/>
                    </a:p>
                  </a:txBody>
                  <a:tcPr marT="91425" marB="91425" marR="91425" marL="91425"/>
                </a:tc>
                <a:tc>
                  <a:txBody>
                    <a:bodyPr/>
                    <a:lstStyle/>
                    <a:p>
                      <a:pPr indent="0" lvl="0" marL="0" rtl="0" algn="ctr">
                        <a:spcBef>
                          <a:spcPts val="0"/>
                        </a:spcBef>
                        <a:spcAft>
                          <a:spcPts val="0"/>
                        </a:spcAft>
                        <a:buNone/>
                      </a:pPr>
                      <a:r>
                        <a:rPr lang="en" sz="1000"/>
                        <a:t>Mobile Industrial Robots MiR500</a:t>
                      </a:r>
                      <a:endParaRPr sz="1000"/>
                    </a:p>
                  </a:txBody>
                  <a:tcPr marT="91425" marB="91425" marR="91425" marL="91425"/>
                </a:tc>
                <a:tc>
                  <a:txBody>
                    <a:bodyPr/>
                    <a:lstStyle/>
                    <a:p>
                      <a:pPr indent="0" lvl="0" marL="0" rtl="0" algn="ctr">
                        <a:spcBef>
                          <a:spcPts val="0"/>
                        </a:spcBef>
                        <a:spcAft>
                          <a:spcPts val="0"/>
                        </a:spcAft>
                        <a:buNone/>
                      </a:pPr>
                      <a:r>
                        <a:rPr lang="en" sz="1000"/>
                        <a:t>Aethon TUG</a:t>
                      </a:r>
                      <a:endParaRPr sz="1000"/>
                    </a:p>
                  </a:txBody>
                  <a:tcPr marT="91425" marB="91425" marR="91425" marL="91425"/>
                </a:tc>
                <a:tc>
                  <a:txBody>
                    <a:bodyPr/>
                    <a:lstStyle/>
                    <a:p>
                      <a:pPr indent="0" lvl="0" marL="0" rtl="0" algn="ctr">
                        <a:spcBef>
                          <a:spcPts val="0"/>
                        </a:spcBef>
                        <a:spcAft>
                          <a:spcPts val="0"/>
                        </a:spcAft>
                        <a:buNone/>
                      </a:pPr>
                      <a:r>
                        <a:rPr lang="en" sz="1000"/>
                        <a:t>Swisslog CarryPick</a:t>
                      </a:r>
                      <a:endParaRPr sz="1000"/>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Power Management</a:t>
            </a:r>
            <a:endParaRPr/>
          </a:p>
        </p:txBody>
      </p:sp>
      <p:sp>
        <p:nvSpPr>
          <p:cNvPr id="262" name="Google Shape;262;p35"/>
          <p:cNvSpPr txBox="1"/>
          <p:nvPr/>
        </p:nvSpPr>
        <p:spPr>
          <a:xfrm>
            <a:off x="808500" y="3403975"/>
            <a:ext cx="1745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Lead Acid Batteries</a:t>
            </a:r>
            <a:endParaRPr sz="1100">
              <a:latin typeface="Inter"/>
              <a:ea typeface="Inter"/>
              <a:cs typeface="Inter"/>
              <a:sym typeface="Inter"/>
            </a:endParaRPr>
          </a:p>
        </p:txBody>
      </p:sp>
      <p:sp>
        <p:nvSpPr>
          <p:cNvPr id="263" name="Google Shape;263;p35"/>
          <p:cNvSpPr txBox="1"/>
          <p:nvPr/>
        </p:nvSpPr>
        <p:spPr>
          <a:xfrm>
            <a:off x="6644150" y="3403975"/>
            <a:ext cx="16986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Lithium-Ion Batteries</a:t>
            </a:r>
            <a:endParaRPr sz="1200">
              <a:latin typeface="Inter"/>
              <a:ea typeface="Inter"/>
              <a:cs typeface="Inter"/>
              <a:sym typeface="Inter"/>
            </a:endParaRPr>
          </a:p>
        </p:txBody>
      </p:sp>
      <p:sp>
        <p:nvSpPr>
          <p:cNvPr id="264" name="Google Shape;264;p35"/>
          <p:cNvSpPr txBox="1"/>
          <p:nvPr/>
        </p:nvSpPr>
        <p:spPr>
          <a:xfrm>
            <a:off x="2936971" y="3403975"/>
            <a:ext cx="30840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Hydrogen Fuel Cells</a:t>
            </a:r>
            <a:endParaRPr sz="1100">
              <a:latin typeface="Inter"/>
              <a:ea typeface="Inter"/>
              <a:cs typeface="Inter"/>
              <a:sym typeface="Inter"/>
            </a:endParaRPr>
          </a:p>
        </p:txBody>
      </p:sp>
      <p:pic>
        <p:nvPicPr>
          <p:cNvPr id="265" name="Google Shape;265;p35"/>
          <p:cNvPicPr preferRelativeResize="0"/>
          <p:nvPr/>
        </p:nvPicPr>
        <p:blipFill>
          <a:blip r:embed="rId3">
            <a:alphaModFix/>
          </a:blip>
          <a:stretch>
            <a:fillRect/>
          </a:stretch>
        </p:blipFill>
        <p:spPr>
          <a:xfrm>
            <a:off x="-10737" y="1564471"/>
            <a:ext cx="3384174" cy="1725929"/>
          </a:xfrm>
          <a:prstGeom prst="rect">
            <a:avLst/>
          </a:prstGeom>
          <a:noFill/>
          <a:ln>
            <a:noFill/>
          </a:ln>
        </p:spPr>
      </p:pic>
      <p:pic>
        <p:nvPicPr>
          <p:cNvPr id="266" name="Google Shape;266;p35"/>
          <p:cNvPicPr preferRelativeResize="0"/>
          <p:nvPr/>
        </p:nvPicPr>
        <p:blipFill>
          <a:blip r:embed="rId4">
            <a:alphaModFix/>
          </a:blip>
          <a:stretch>
            <a:fillRect/>
          </a:stretch>
        </p:blipFill>
        <p:spPr>
          <a:xfrm>
            <a:off x="6081511" y="1414225"/>
            <a:ext cx="2823864" cy="1882576"/>
          </a:xfrm>
          <a:prstGeom prst="rect">
            <a:avLst/>
          </a:prstGeom>
          <a:noFill/>
          <a:ln>
            <a:noFill/>
          </a:ln>
        </p:spPr>
      </p:pic>
      <p:pic>
        <p:nvPicPr>
          <p:cNvPr id="267" name="Google Shape;267;p35"/>
          <p:cNvPicPr preferRelativeResize="0"/>
          <p:nvPr/>
        </p:nvPicPr>
        <p:blipFill>
          <a:blip r:embed="rId5">
            <a:alphaModFix/>
          </a:blip>
          <a:stretch>
            <a:fillRect/>
          </a:stretch>
        </p:blipFill>
        <p:spPr>
          <a:xfrm>
            <a:off x="3163200" y="1258250"/>
            <a:ext cx="2631551" cy="2194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Power Management</a:t>
            </a:r>
            <a:endParaRPr/>
          </a:p>
        </p:txBody>
      </p:sp>
      <p:graphicFrame>
        <p:nvGraphicFramePr>
          <p:cNvPr id="273" name="Google Shape;273;p36"/>
          <p:cNvGraphicFramePr/>
          <p:nvPr/>
        </p:nvGraphicFramePr>
        <p:xfrm>
          <a:off x="105913" y="890075"/>
          <a:ext cx="3000000" cy="3000000"/>
        </p:xfrm>
        <a:graphic>
          <a:graphicData uri="http://schemas.openxmlformats.org/drawingml/2006/table">
            <a:tbl>
              <a:tblPr>
                <a:noFill/>
                <a:tableStyleId>{2BAFC5EF-AEF9-401A-A287-285F5F4707F3}</a:tableStyleId>
              </a:tblPr>
              <a:tblGrid>
                <a:gridCol w="1325850"/>
                <a:gridCol w="2499250"/>
                <a:gridCol w="2658000"/>
                <a:gridCol w="2449075"/>
              </a:tblGrid>
              <a:tr h="369575">
                <a:tc>
                  <a:txBody>
                    <a:bodyPr/>
                    <a:lstStyle/>
                    <a:p>
                      <a:pPr indent="0" lvl="0" marL="0" rtl="0" algn="l">
                        <a:spcBef>
                          <a:spcPts val="0"/>
                        </a:spcBef>
                        <a:spcAft>
                          <a:spcPts val="0"/>
                        </a:spcAft>
                        <a:buNone/>
                      </a:pPr>
                      <a:r>
                        <a:rPr lang="en" sz="900"/>
                        <a:t>Type</a:t>
                      </a:r>
                      <a:endParaRPr sz="900"/>
                    </a:p>
                  </a:txBody>
                  <a:tcPr marT="91425" marB="91425" marR="91425" marL="91425"/>
                </a:tc>
                <a:tc>
                  <a:txBody>
                    <a:bodyPr/>
                    <a:lstStyle/>
                    <a:p>
                      <a:pPr indent="0" lvl="0" marL="0" rtl="0" algn="ctr">
                        <a:spcBef>
                          <a:spcPts val="0"/>
                        </a:spcBef>
                        <a:spcAft>
                          <a:spcPts val="0"/>
                        </a:spcAft>
                        <a:buNone/>
                      </a:pPr>
                      <a:r>
                        <a:rPr lang="en" sz="1100">
                          <a:solidFill>
                            <a:schemeClr val="dk1"/>
                          </a:solidFill>
                          <a:latin typeface="League Spartan Medium"/>
                          <a:ea typeface="League Spartan Medium"/>
                          <a:cs typeface="League Spartan Medium"/>
                          <a:sym typeface="League Spartan Medium"/>
                        </a:rPr>
                        <a:t>Lead Acid Batteries</a:t>
                      </a:r>
                      <a:endParaRPr sz="1100">
                        <a:solidFill>
                          <a:schemeClr val="dk1"/>
                        </a:solidFill>
                        <a:latin typeface="League Spartan Medium"/>
                        <a:ea typeface="League Spartan Medium"/>
                        <a:cs typeface="League Spartan Medium"/>
                        <a:sym typeface="League Spartan Medium"/>
                      </a:endParaRPr>
                    </a:p>
                  </a:txBody>
                  <a:tcPr marT="91425" marB="91425" marR="91425" marL="91425"/>
                </a:tc>
                <a:tc>
                  <a:txBody>
                    <a:bodyPr/>
                    <a:lstStyle/>
                    <a:p>
                      <a:pPr indent="0" lvl="0" marL="0" rtl="0" algn="ctr">
                        <a:spcBef>
                          <a:spcPts val="0"/>
                        </a:spcBef>
                        <a:spcAft>
                          <a:spcPts val="0"/>
                        </a:spcAft>
                        <a:buNone/>
                      </a:pPr>
                      <a:r>
                        <a:rPr lang="en" sz="1100">
                          <a:latin typeface="League Spartan"/>
                          <a:ea typeface="League Spartan"/>
                          <a:cs typeface="League Spartan"/>
                          <a:sym typeface="League Spartan"/>
                        </a:rPr>
                        <a:t>Hydrogen Fuel Cells</a:t>
                      </a:r>
                      <a:endParaRPr sz="1100">
                        <a:latin typeface="League Spartan"/>
                        <a:ea typeface="League Spartan"/>
                        <a:cs typeface="League Spartan"/>
                        <a:sym typeface="League Spartan"/>
                      </a:endParaRPr>
                    </a:p>
                  </a:txBody>
                  <a:tcPr marT="91425" marB="91425" marR="91425" marL="91425"/>
                </a:tc>
                <a:tc>
                  <a:txBody>
                    <a:bodyPr/>
                    <a:lstStyle/>
                    <a:p>
                      <a:pPr indent="0" lvl="0" marL="0" rtl="0" algn="ctr">
                        <a:spcBef>
                          <a:spcPts val="0"/>
                        </a:spcBef>
                        <a:spcAft>
                          <a:spcPts val="0"/>
                        </a:spcAft>
                        <a:buNone/>
                      </a:pPr>
                      <a:r>
                        <a:rPr lang="en" sz="1100">
                          <a:latin typeface="League Spartan"/>
                          <a:ea typeface="League Spartan"/>
                          <a:cs typeface="League Spartan"/>
                          <a:sym typeface="League Spartan"/>
                        </a:rPr>
                        <a:t>Lithium-Ion Batteries</a:t>
                      </a:r>
                      <a:endParaRPr sz="1100">
                        <a:latin typeface="League Spartan"/>
                        <a:ea typeface="League Spartan"/>
                        <a:cs typeface="League Spartan"/>
                        <a:sym typeface="League Spartan"/>
                      </a:endParaRPr>
                    </a:p>
                  </a:txBody>
                  <a:tcPr marT="91425" marB="91425" marR="91425" marL="91425"/>
                </a:tc>
              </a:tr>
              <a:tr h="952200">
                <a:tc>
                  <a:txBody>
                    <a:bodyPr/>
                    <a:lstStyle/>
                    <a:p>
                      <a:pPr indent="0" lvl="0" marL="0" rtl="0" algn="l">
                        <a:spcBef>
                          <a:spcPts val="0"/>
                        </a:spcBef>
                        <a:spcAft>
                          <a:spcPts val="0"/>
                        </a:spcAft>
                        <a:buNone/>
                      </a:pPr>
                      <a:r>
                        <a:rPr lang="en" sz="900"/>
                        <a:t>Explanation</a:t>
                      </a:r>
                      <a:endParaRPr sz="900"/>
                    </a:p>
                  </a:txBody>
                  <a:tcPr marT="91425" marB="91425" marR="91425" marL="91425"/>
                </a:tc>
                <a:tc>
                  <a:txBody>
                    <a:bodyPr/>
                    <a:lstStyle/>
                    <a:p>
                      <a:pPr indent="0" lvl="0" marL="0" rtl="0" algn="l">
                        <a:spcBef>
                          <a:spcPts val="0"/>
                        </a:spcBef>
                        <a:spcAft>
                          <a:spcPts val="0"/>
                        </a:spcAft>
                        <a:buNone/>
                      </a:pPr>
                      <a:r>
                        <a:rPr lang="en" sz="900"/>
                        <a:t>Lead acid batteries are a type of rechargeable battery that use lead electrodes and sulfuric acid as the electrolyte.</a:t>
                      </a:r>
                      <a:endParaRPr sz="900"/>
                    </a:p>
                  </a:txBody>
                  <a:tcPr marT="91425" marB="91425" marR="91425" marL="91425"/>
                </a:tc>
                <a:tc>
                  <a:txBody>
                    <a:bodyPr/>
                    <a:lstStyle/>
                    <a:p>
                      <a:pPr indent="0" lvl="0" marL="0" rtl="0" algn="l">
                        <a:spcBef>
                          <a:spcPts val="0"/>
                        </a:spcBef>
                        <a:spcAft>
                          <a:spcPts val="0"/>
                        </a:spcAft>
                        <a:buNone/>
                      </a:pPr>
                      <a:r>
                        <a:rPr lang="en" sz="900"/>
                        <a:t>Hydrogen fuel cells use a chemical reaction between hydrogen and oxygen to generate electricity.</a:t>
                      </a:r>
                      <a:endParaRPr sz="900"/>
                    </a:p>
                  </a:txBody>
                  <a:tcPr marT="91425" marB="91425" marR="91425" marL="91425"/>
                </a:tc>
                <a:tc>
                  <a:txBody>
                    <a:bodyPr/>
                    <a:lstStyle/>
                    <a:p>
                      <a:pPr indent="0" lvl="0" marL="0" rtl="0" algn="l">
                        <a:spcBef>
                          <a:spcPts val="0"/>
                        </a:spcBef>
                        <a:spcAft>
                          <a:spcPts val="0"/>
                        </a:spcAft>
                        <a:buNone/>
                      </a:pPr>
                      <a:r>
                        <a:rPr lang="en" sz="900"/>
                        <a:t>Lithium-ion batteries are a type of rechargeable battery that use lithium ions to store and release energy.</a:t>
                      </a:r>
                      <a:endParaRPr sz="900"/>
                    </a:p>
                    <a:p>
                      <a:pPr indent="0" lvl="0" marL="0" rtl="0" algn="l">
                        <a:spcBef>
                          <a:spcPts val="0"/>
                        </a:spcBef>
                        <a:spcAft>
                          <a:spcPts val="0"/>
                        </a:spcAft>
                        <a:buNone/>
                      </a:pPr>
                      <a:r>
                        <a:t/>
                      </a:r>
                      <a:endParaRPr sz="900"/>
                    </a:p>
                  </a:txBody>
                  <a:tcPr marT="91425" marB="91425" marR="91425" marL="91425"/>
                </a:tc>
              </a:tr>
              <a:tr h="622000">
                <a:tc>
                  <a:txBody>
                    <a:bodyPr/>
                    <a:lstStyle/>
                    <a:p>
                      <a:pPr indent="0" lvl="0" marL="0" rtl="0" algn="l">
                        <a:spcBef>
                          <a:spcPts val="0"/>
                        </a:spcBef>
                        <a:spcAft>
                          <a:spcPts val="0"/>
                        </a:spcAft>
                        <a:buNone/>
                      </a:pPr>
                      <a:r>
                        <a:rPr lang="en" sz="900"/>
                        <a:t>Advantages</a:t>
                      </a:r>
                      <a:endParaRPr sz="900"/>
                    </a:p>
                  </a:txBody>
                  <a:tcPr marT="91425" marB="91425" marR="91425" marL="91425"/>
                </a:tc>
                <a:tc>
                  <a:txBody>
                    <a:bodyPr/>
                    <a:lstStyle/>
                    <a:p>
                      <a:pPr indent="-285750" lvl="0" marL="457200" rtl="0" algn="l">
                        <a:spcBef>
                          <a:spcPts val="0"/>
                        </a:spcBef>
                        <a:spcAft>
                          <a:spcPts val="0"/>
                        </a:spcAft>
                        <a:buSzPts val="900"/>
                        <a:buChar char="●"/>
                      </a:pPr>
                      <a:r>
                        <a:rPr lang="en" sz="900"/>
                        <a:t>Low cost, reliable, and widely available.</a:t>
                      </a:r>
                      <a:endParaRPr sz="900"/>
                    </a:p>
                  </a:txBody>
                  <a:tcPr marT="91425" marB="91425" marR="91425" marL="91425"/>
                </a:tc>
                <a:tc>
                  <a:txBody>
                    <a:bodyPr/>
                    <a:lstStyle/>
                    <a:p>
                      <a:pPr indent="-285750" lvl="0" marL="457200" rtl="0" algn="l">
                        <a:spcBef>
                          <a:spcPts val="0"/>
                        </a:spcBef>
                        <a:spcAft>
                          <a:spcPts val="0"/>
                        </a:spcAft>
                        <a:buSzPts val="900"/>
                        <a:buChar char="●"/>
                      </a:pPr>
                      <a:r>
                        <a:rPr lang="en" sz="900"/>
                        <a:t>Zero-emissions, long operating times, and fast refueling.</a:t>
                      </a:r>
                      <a:endParaRPr sz="900"/>
                    </a:p>
                    <a:p>
                      <a:pPr indent="0" lvl="0" marL="0" rtl="0" algn="l">
                        <a:spcBef>
                          <a:spcPts val="0"/>
                        </a:spcBef>
                        <a:spcAft>
                          <a:spcPts val="0"/>
                        </a:spcAft>
                        <a:buNone/>
                      </a:pPr>
                      <a:r>
                        <a:t/>
                      </a:r>
                      <a:endParaRPr sz="900"/>
                    </a:p>
                  </a:txBody>
                  <a:tcPr marT="91425" marB="91425" marR="91425" marL="91425"/>
                </a:tc>
                <a:tc>
                  <a:txBody>
                    <a:bodyPr/>
                    <a:lstStyle/>
                    <a:p>
                      <a:pPr indent="-285750" lvl="0" marL="457200" rtl="0" algn="l">
                        <a:spcBef>
                          <a:spcPts val="0"/>
                        </a:spcBef>
                        <a:spcAft>
                          <a:spcPts val="0"/>
                        </a:spcAft>
                        <a:buSzPts val="900"/>
                        <a:buChar char="●"/>
                      </a:pPr>
                      <a:r>
                        <a:rPr lang="en" sz="900"/>
                        <a:t>High energy density, lightweight, long lifespan, no maintenance required.</a:t>
                      </a:r>
                      <a:endParaRPr sz="900"/>
                    </a:p>
                    <a:p>
                      <a:pPr indent="0" lvl="0" marL="0" rtl="0" algn="l">
                        <a:spcBef>
                          <a:spcPts val="0"/>
                        </a:spcBef>
                        <a:spcAft>
                          <a:spcPts val="0"/>
                        </a:spcAft>
                        <a:buNone/>
                      </a:pPr>
                      <a:r>
                        <a:t/>
                      </a:r>
                      <a:endParaRPr sz="900"/>
                    </a:p>
                  </a:txBody>
                  <a:tcPr marT="91425" marB="91425" marR="91425" marL="91425"/>
                </a:tc>
              </a:tr>
              <a:tr h="770100">
                <a:tc>
                  <a:txBody>
                    <a:bodyPr/>
                    <a:lstStyle/>
                    <a:p>
                      <a:pPr indent="0" lvl="0" marL="0" rtl="0" algn="l">
                        <a:spcBef>
                          <a:spcPts val="0"/>
                        </a:spcBef>
                        <a:spcAft>
                          <a:spcPts val="0"/>
                        </a:spcAft>
                        <a:buNone/>
                      </a:pPr>
                      <a:r>
                        <a:rPr lang="en" sz="900"/>
                        <a:t>Disadvantages</a:t>
                      </a:r>
                      <a:endParaRPr sz="900"/>
                    </a:p>
                  </a:txBody>
                  <a:tcPr marT="91425" marB="91425" marR="91425" marL="91425"/>
                </a:tc>
                <a:tc>
                  <a:txBody>
                    <a:bodyPr/>
                    <a:lstStyle/>
                    <a:p>
                      <a:pPr indent="-285750" lvl="0" marL="457200" rtl="0" algn="l">
                        <a:spcBef>
                          <a:spcPts val="0"/>
                        </a:spcBef>
                        <a:spcAft>
                          <a:spcPts val="0"/>
                        </a:spcAft>
                        <a:buSzPts val="900"/>
                        <a:buChar char="●"/>
                      </a:pPr>
                      <a:r>
                        <a:rPr lang="en" sz="900"/>
                        <a:t>Heavy, short lifespan, requires maintenance.</a:t>
                      </a:r>
                      <a:endParaRPr sz="900"/>
                    </a:p>
                  </a:txBody>
                  <a:tcPr marT="91425" marB="91425" marR="91425" marL="91425"/>
                </a:tc>
                <a:tc>
                  <a:txBody>
                    <a:bodyPr/>
                    <a:lstStyle/>
                    <a:p>
                      <a:pPr indent="-285750" lvl="0" marL="457200" rtl="0" algn="l">
                        <a:spcBef>
                          <a:spcPts val="0"/>
                        </a:spcBef>
                        <a:spcAft>
                          <a:spcPts val="0"/>
                        </a:spcAft>
                        <a:buSzPts val="900"/>
                        <a:buChar char="●"/>
                      </a:pPr>
                      <a:r>
                        <a:rPr lang="en" sz="900"/>
                        <a:t>High cost, requires a hydrogen refueling infrastructure.</a:t>
                      </a:r>
                      <a:endParaRPr sz="900"/>
                    </a:p>
                    <a:p>
                      <a:pPr indent="0" lvl="0" marL="0" rtl="0" algn="l">
                        <a:spcBef>
                          <a:spcPts val="0"/>
                        </a:spcBef>
                        <a:spcAft>
                          <a:spcPts val="0"/>
                        </a:spcAft>
                        <a:buNone/>
                      </a:pPr>
                      <a:r>
                        <a:t/>
                      </a:r>
                      <a:endParaRPr sz="900"/>
                    </a:p>
                  </a:txBody>
                  <a:tcPr marT="91425" marB="91425" marR="91425" marL="91425"/>
                </a:tc>
                <a:tc>
                  <a:txBody>
                    <a:bodyPr/>
                    <a:lstStyle/>
                    <a:p>
                      <a:pPr indent="-285750" lvl="0" marL="457200" rtl="0" algn="l">
                        <a:spcBef>
                          <a:spcPts val="0"/>
                        </a:spcBef>
                        <a:spcAft>
                          <a:spcPts val="0"/>
                        </a:spcAft>
                        <a:buSzPts val="900"/>
                        <a:buChar char="●"/>
                      </a:pPr>
                      <a:r>
                        <a:rPr lang="en" sz="900"/>
                        <a:t>More expensive than lead-acid batteries.</a:t>
                      </a:r>
                      <a:endParaRPr sz="900"/>
                    </a:p>
                    <a:p>
                      <a:pPr indent="0" lvl="0" marL="0" rtl="0" algn="l">
                        <a:spcBef>
                          <a:spcPts val="0"/>
                        </a:spcBef>
                        <a:spcAft>
                          <a:spcPts val="0"/>
                        </a:spcAft>
                        <a:buNone/>
                      </a:pPr>
                      <a:r>
                        <a:t/>
                      </a:r>
                      <a:endParaRPr sz="900"/>
                    </a:p>
                  </a:txBody>
                  <a:tcPr marT="91425" marB="91425" marR="91425" marL="91425"/>
                </a:tc>
              </a:tr>
              <a:tr h="399100">
                <a:tc>
                  <a:txBody>
                    <a:bodyPr/>
                    <a:lstStyle/>
                    <a:p>
                      <a:pPr indent="0" lvl="0" marL="0" rtl="0" algn="l">
                        <a:spcBef>
                          <a:spcPts val="0"/>
                        </a:spcBef>
                        <a:spcAft>
                          <a:spcPts val="0"/>
                        </a:spcAft>
                        <a:buNone/>
                      </a:pPr>
                      <a:r>
                        <a:rPr lang="en" sz="900"/>
                        <a:t>Applications</a:t>
                      </a:r>
                      <a:endParaRPr sz="900"/>
                    </a:p>
                  </a:txBody>
                  <a:tcPr marT="91425" marB="91425" marR="91425" marL="91425"/>
                </a:tc>
                <a:tc>
                  <a:txBody>
                    <a:bodyPr/>
                    <a:lstStyle/>
                    <a:p>
                      <a:pPr indent="0" lvl="0" marL="0" rtl="0" algn="l">
                        <a:spcBef>
                          <a:spcPts val="0"/>
                        </a:spcBef>
                        <a:spcAft>
                          <a:spcPts val="0"/>
                        </a:spcAft>
                        <a:buNone/>
                      </a:pPr>
                      <a:r>
                        <a:rPr lang="en" sz="900"/>
                        <a:t>Indoor material handling, manufacturing, and warehouse applications.</a:t>
                      </a:r>
                      <a:endParaRPr sz="900"/>
                    </a:p>
                  </a:txBody>
                  <a:tcPr marT="91425" marB="91425" marR="91425" marL="91425"/>
                </a:tc>
                <a:tc>
                  <a:txBody>
                    <a:bodyPr/>
                    <a:lstStyle/>
                    <a:p>
                      <a:pPr indent="0" lvl="0" marL="0" rtl="0" algn="l">
                        <a:spcBef>
                          <a:spcPts val="0"/>
                        </a:spcBef>
                        <a:spcAft>
                          <a:spcPts val="0"/>
                        </a:spcAft>
                        <a:buNone/>
                      </a:pPr>
                      <a:r>
                        <a:rPr lang="en" sz="900"/>
                        <a:t>Indoor and outdoor material handling, manufacturing, and logistics applications.</a:t>
                      </a:r>
                      <a:endParaRPr sz="900"/>
                    </a:p>
                  </a:txBody>
                  <a:tcPr marT="91425" marB="91425" marR="91425" marL="91425"/>
                </a:tc>
                <a:tc>
                  <a:txBody>
                    <a:bodyPr/>
                    <a:lstStyle/>
                    <a:p>
                      <a:pPr indent="0" lvl="0" marL="0" rtl="0" algn="l">
                        <a:spcBef>
                          <a:spcPts val="0"/>
                        </a:spcBef>
                        <a:spcAft>
                          <a:spcPts val="0"/>
                        </a:spcAft>
                        <a:buNone/>
                      </a:pPr>
                      <a:r>
                        <a:rPr lang="en" sz="900"/>
                        <a:t>Indoor and outdoor material handling, healthcare, and logistics applications.</a:t>
                      </a:r>
                      <a:endParaRPr sz="900"/>
                    </a:p>
                  </a:txBody>
                  <a:tcPr marT="91425" marB="91425" marR="91425" marL="91425"/>
                </a:tc>
              </a:tr>
              <a:tr h="340600">
                <a:tc>
                  <a:txBody>
                    <a:bodyPr/>
                    <a:lstStyle/>
                    <a:p>
                      <a:pPr indent="0" lvl="0" marL="0" rtl="0" algn="l">
                        <a:spcBef>
                          <a:spcPts val="0"/>
                        </a:spcBef>
                        <a:spcAft>
                          <a:spcPts val="0"/>
                        </a:spcAft>
                        <a:buNone/>
                      </a:pPr>
                      <a:r>
                        <a:rPr lang="en" sz="900"/>
                        <a:t>Model</a:t>
                      </a:r>
                      <a:endParaRPr sz="900"/>
                    </a:p>
                  </a:txBody>
                  <a:tcPr marT="91425" marB="91425" marR="91425" marL="91425"/>
                </a:tc>
                <a:tc>
                  <a:txBody>
                    <a:bodyPr/>
                    <a:lstStyle/>
                    <a:p>
                      <a:pPr indent="0" lvl="0" marL="0" rtl="0" algn="ctr">
                        <a:spcBef>
                          <a:spcPts val="0"/>
                        </a:spcBef>
                        <a:spcAft>
                          <a:spcPts val="0"/>
                        </a:spcAft>
                        <a:buNone/>
                      </a:pPr>
                      <a:r>
                        <a:rPr lang="en" sz="900"/>
                        <a:t>JBT Corporation AGVs</a:t>
                      </a:r>
                      <a:endParaRPr sz="900"/>
                    </a:p>
                  </a:txBody>
                  <a:tcPr marT="91425" marB="91425" marR="91425" marL="91425"/>
                </a:tc>
                <a:tc>
                  <a:txBody>
                    <a:bodyPr/>
                    <a:lstStyle/>
                    <a:p>
                      <a:pPr indent="0" lvl="0" marL="0" rtl="0" algn="ctr">
                        <a:spcBef>
                          <a:spcPts val="0"/>
                        </a:spcBef>
                        <a:spcAft>
                          <a:spcPts val="0"/>
                        </a:spcAft>
                        <a:buNone/>
                      </a:pPr>
                      <a:r>
                        <a:rPr lang="en" sz="900"/>
                        <a:t>Plug Power ProGen Fuel Cell</a:t>
                      </a:r>
                      <a:endParaRPr sz="900"/>
                    </a:p>
                  </a:txBody>
                  <a:tcPr marT="91425" marB="91425" marR="91425" marL="91425"/>
                </a:tc>
                <a:tc>
                  <a:txBody>
                    <a:bodyPr/>
                    <a:lstStyle/>
                    <a:p>
                      <a:pPr indent="0" lvl="0" marL="0" rtl="0" algn="ctr">
                        <a:spcBef>
                          <a:spcPts val="0"/>
                        </a:spcBef>
                        <a:spcAft>
                          <a:spcPts val="0"/>
                        </a:spcAft>
                        <a:buNone/>
                      </a:pPr>
                      <a:r>
                        <a:rPr lang="en" sz="900"/>
                        <a:t>Seegrid Palion AGVs</a:t>
                      </a:r>
                      <a:endParaRPr sz="900"/>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7"/>
          <p:cNvSpPr txBox="1"/>
          <p:nvPr>
            <p:ph type="title"/>
          </p:nvPr>
        </p:nvSpPr>
        <p:spPr>
          <a:xfrm>
            <a:off x="530400" y="2208300"/>
            <a:ext cx="8083200" cy="72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your time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1"/>
          <p:cNvSpPr txBox="1"/>
          <p:nvPr>
            <p:ph type="title"/>
          </p:nvPr>
        </p:nvSpPr>
        <p:spPr>
          <a:xfrm>
            <a:off x="632175" y="920625"/>
            <a:ext cx="76797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History of AGV/AMR Robot</a:t>
            </a:r>
            <a:endParaRPr/>
          </a:p>
        </p:txBody>
      </p:sp>
      <p:sp>
        <p:nvSpPr>
          <p:cNvPr id="100" name="Google Shape;100;p21"/>
          <p:cNvSpPr txBox="1"/>
          <p:nvPr>
            <p:ph idx="1" type="body"/>
          </p:nvPr>
        </p:nvSpPr>
        <p:spPr>
          <a:xfrm>
            <a:off x="632175" y="1717350"/>
            <a:ext cx="5056800" cy="1959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This presentation provides an overview of the history of AGV and AMR robots, from their early </a:t>
            </a:r>
            <a:r>
              <a:rPr lang="en"/>
              <a:t>development up to today’s usage.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grpSp>
        <p:nvGrpSpPr>
          <p:cNvPr id="105" name="Google Shape;105;p22"/>
          <p:cNvGrpSpPr/>
          <p:nvPr/>
        </p:nvGrpSpPr>
        <p:grpSpPr>
          <a:xfrm>
            <a:off x="1659247" y="745633"/>
            <a:ext cx="4094300" cy="1193579"/>
            <a:chOff x="3977400" y="946003"/>
            <a:chExt cx="4094300" cy="1193579"/>
          </a:xfrm>
        </p:grpSpPr>
        <p:grpSp>
          <p:nvGrpSpPr>
            <p:cNvPr id="106" name="Google Shape;106;p22"/>
            <p:cNvGrpSpPr/>
            <p:nvPr/>
          </p:nvGrpSpPr>
          <p:grpSpPr>
            <a:xfrm>
              <a:off x="4732925" y="1140987"/>
              <a:ext cx="529800" cy="998596"/>
              <a:chOff x="4318975" y="1083450"/>
              <a:chExt cx="529800" cy="591305"/>
            </a:xfrm>
          </p:grpSpPr>
          <p:sp>
            <p:nvSpPr>
              <p:cNvPr id="107" name="Google Shape;107;p22"/>
              <p:cNvSpPr/>
              <p:nvPr/>
            </p:nvSpPr>
            <p:spPr>
              <a:xfrm>
                <a:off x="4517129" y="1083455"/>
                <a:ext cx="133500" cy="5913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22"/>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09" name="Google Shape;109;p2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The first AGV was developed by Barrett Electronics in the United States for use in a grocery store.</a:t>
              </a:r>
              <a:endParaRPr b="1" sz="1100">
                <a:solidFill>
                  <a:srgbClr val="840D35"/>
                </a:solidFill>
                <a:latin typeface="Roboto"/>
                <a:ea typeface="Roboto"/>
                <a:cs typeface="Roboto"/>
                <a:sym typeface="Roboto"/>
              </a:endParaRPr>
            </a:p>
          </p:txBody>
        </p:sp>
        <p:sp>
          <p:nvSpPr>
            <p:cNvPr id="110" name="Google Shape;110;p22"/>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1950s</a:t>
              </a:r>
              <a:endParaRPr sz="900">
                <a:solidFill>
                  <a:srgbClr val="840D35"/>
                </a:solidFill>
                <a:latin typeface="Roboto"/>
                <a:ea typeface="Roboto"/>
                <a:cs typeface="Roboto"/>
                <a:sym typeface="Roboto"/>
              </a:endParaRPr>
            </a:p>
          </p:txBody>
        </p:sp>
      </p:grpSp>
      <p:grpSp>
        <p:nvGrpSpPr>
          <p:cNvPr id="111" name="Google Shape;111;p22"/>
          <p:cNvGrpSpPr/>
          <p:nvPr/>
        </p:nvGrpSpPr>
        <p:grpSpPr>
          <a:xfrm>
            <a:off x="1466776" y="1746476"/>
            <a:ext cx="4286771" cy="1193487"/>
            <a:chOff x="3784929" y="946003"/>
            <a:chExt cx="4286771" cy="1193487"/>
          </a:xfrm>
        </p:grpSpPr>
        <p:grpSp>
          <p:nvGrpSpPr>
            <p:cNvPr id="112" name="Google Shape;112;p22"/>
            <p:cNvGrpSpPr/>
            <p:nvPr/>
          </p:nvGrpSpPr>
          <p:grpSpPr>
            <a:xfrm>
              <a:off x="4732925" y="1140987"/>
              <a:ext cx="529800" cy="998503"/>
              <a:chOff x="4318975" y="1083450"/>
              <a:chExt cx="529800" cy="591250"/>
            </a:xfrm>
          </p:grpSpPr>
          <p:sp>
            <p:nvSpPr>
              <p:cNvPr id="113" name="Google Shape;113;p22"/>
              <p:cNvSpPr/>
              <p:nvPr/>
            </p:nvSpPr>
            <p:spPr>
              <a:xfrm>
                <a:off x="4517125" y="1086100"/>
                <a:ext cx="133500" cy="5886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 name="Google Shape;114;p22"/>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15" name="Google Shape;115;p2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AGVs were developed for use in factories and warehouses to transport materials and products.</a:t>
              </a:r>
              <a:endParaRPr b="1" sz="1100">
                <a:solidFill>
                  <a:srgbClr val="840D35"/>
                </a:solidFill>
                <a:latin typeface="Roboto"/>
                <a:ea typeface="Roboto"/>
                <a:cs typeface="Roboto"/>
                <a:sym typeface="Roboto"/>
              </a:endParaRPr>
            </a:p>
          </p:txBody>
        </p:sp>
        <p:sp>
          <p:nvSpPr>
            <p:cNvPr id="116" name="Google Shape;116;p22"/>
            <p:cNvSpPr txBox="1"/>
            <p:nvPr/>
          </p:nvSpPr>
          <p:spPr>
            <a:xfrm>
              <a:off x="3784929" y="973702"/>
              <a:ext cx="9510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1960s-1970s</a:t>
              </a:r>
              <a:endParaRPr sz="900">
                <a:solidFill>
                  <a:srgbClr val="840D35"/>
                </a:solidFill>
                <a:latin typeface="Roboto"/>
                <a:ea typeface="Roboto"/>
                <a:cs typeface="Roboto"/>
                <a:sym typeface="Roboto"/>
              </a:endParaRPr>
            </a:p>
          </p:txBody>
        </p:sp>
      </p:grpSp>
      <p:grpSp>
        <p:nvGrpSpPr>
          <p:cNvPr id="117" name="Google Shape;117;p22"/>
          <p:cNvGrpSpPr/>
          <p:nvPr/>
        </p:nvGrpSpPr>
        <p:grpSpPr>
          <a:xfrm>
            <a:off x="1659247" y="3746631"/>
            <a:ext cx="4094303" cy="1196511"/>
            <a:chOff x="3977400" y="946012"/>
            <a:chExt cx="4094303" cy="1196511"/>
          </a:xfrm>
        </p:grpSpPr>
        <p:grpSp>
          <p:nvGrpSpPr>
            <p:cNvPr id="118" name="Google Shape;118;p22"/>
            <p:cNvGrpSpPr/>
            <p:nvPr/>
          </p:nvGrpSpPr>
          <p:grpSpPr>
            <a:xfrm>
              <a:off x="4732925" y="1142460"/>
              <a:ext cx="529800" cy="1000063"/>
              <a:chOff x="4318975" y="1084322"/>
              <a:chExt cx="529800" cy="592174"/>
            </a:xfrm>
          </p:grpSpPr>
          <p:sp>
            <p:nvSpPr>
              <p:cNvPr id="119" name="Google Shape;119;p22"/>
              <p:cNvSpPr/>
              <p:nvPr/>
            </p:nvSpPr>
            <p:spPr>
              <a:xfrm>
                <a:off x="4517129" y="1086096"/>
                <a:ext cx="133500" cy="5904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0" name="Google Shape;120;p22"/>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121" name="Google Shape;121;p22"/>
            <p:cNvSpPr txBox="1"/>
            <p:nvPr/>
          </p:nvSpPr>
          <p:spPr>
            <a:xfrm>
              <a:off x="5343504" y="946012"/>
              <a:ext cx="2728200" cy="925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58585"/>
                  </a:solidFill>
                  <a:latin typeface="Roboto"/>
                  <a:ea typeface="Roboto"/>
                  <a:cs typeface="Roboto"/>
                  <a:sym typeface="Roboto"/>
                </a:rPr>
                <a:t>AGVs are used in a wide range of industries for material handling and transportation, and can be programmed to perform a variety of tasks.</a:t>
              </a:r>
              <a:endParaRPr b="1" sz="1100">
                <a:solidFill>
                  <a:srgbClr val="858585"/>
                </a:solidFill>
                <a:latin typeface="Roboto"/>
                <a:ea typeface="Roboto"/>
                <a:cs typeface="Roboto"/>
                <a:sym typeface="Roboto"/>
              </a:endParaRPr>
            </a:p>
          </p:txBody>
        </p:sp>
        <p:sp>
          <p:nvSpPr>
            <p:cNvPr id="122" name="Google Shape;122;p22"/>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58585"/>
                  </a:solidFill>
                  <a:latin typeface="Roboto"/>
                  <a:ea typeface="Roboto"/>
                  <a:cs typeface="Roboto"/>
                  <a:sym typeface="Roboto"/>
                </a:rPr>
                <a:t>Today</a:t>
              </a:r>
              <a:endParaRPr sz="900">
                <a:solidFill>
                  <a:srgbClr val="858585"/>
                </a:solidFill>
                <a:latin typeface="Roboto"/>
                <a:ea typeface="Roboto"/>
                <a:cs typeface="Roboto"/>
                <a:sym typeface="Roboto"/>
              </a:endParaRPr>
            </a:p>
          </p:txBody>
        </p:sp>
      </p:grpSp>
      <p:grpSp>
        <p:nvGrpSpPr>
          <p:cNvPr id="123" name="Google Shape;123;p22"/>
          <p:cNvGrpSpPr/>
          <p:nvPr/>
        </p:nvGrpSpPr>
        <p:grpSpPr>
          <a:xfrm>
            <a:off x="1566950" y="2745820"/>
            <a:ext cx="4186596" cy="1193487"/>
            <a:chOff x="3885104" y="946003"/>
            <a:chExt cx="4186596" cy="1193487"/>
          </a:xfrm>
        </p:grpSpPr>
        <p:grpSp>
          <p:nvGrpSpPr>
            <p:cNvPr id="124" name="Google Shape;124;p22"/>
            <p:cNvGrpSpPr/>
            <p:nvPr/>
          </p:nvGrpSpPr>
          <p:grpSpPr>
            <a:xfrm>
              <a:off x="4732925" y="1142460"/>
              <a:ext cx="529800" cy="997030"/>
              <a:chOff x="4318975" y="1084322"/>
              <a:chExt cx="529800" cy="590378"/>
            </a:xfrm>
          </p:grpSpPr>
          <p:sp>
            <p:nvSpPr>
              <p:cNvPr id="125" name="Google Shape;125;p22"/>
              <p:cNvSpPr/>
              <p:nvPr/>
            </p:nvSpPr>
            <p:spPr>
              <a:xfrm>
                <a:off x="4517125" y="1086100"/>
                <a:ext cx="133500" cy="58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22"/>
              <p:cNvCxnSpPr/>
              <p:nvPr/>
            </p:nvCxnSpPr>
            <p:spPr>
              <a:xfrm rot="10800000">
                <a:off x="4318975" y="1084322"/>
                <a:ext cx="529800" cy="0"/>
              </a:xfrm>
              <a:prstGeom prst="straightConnector1">
                <a:avLst/>
              </a:prstGeom>
              <a:noFill/>
              <a:ln cap="flat" cmpd="sng" w="9525">
                <a:solidFill>
                  <a:schemeClr val="dk1"/>
                </a:solidFill>
                <a:prstDash val="solid"/>
                <a:round/>
                <a:headEnd len="sm" w="sm" type="none"/>
                <a:tailEnd len="sm" w="sm" type="none"/>
              </a:ln>
            </p:spPr>
          </p:cxnSp>
        </p:grpSp>
        <p:sp>
          <p:nvSpPr>
            <p:cNvPr id="127" name="Google Shape;127;p22"/>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oboto"/>
                  <a:ea typeface="Roboto"/>
                  <a:cs typeface="Roboto"/>
                  <a:sym typeface="Roboto"/>
                </a:rPr>
                <a:t>AGVs became more advanced and were able to navigate using sensors and computer controls.</a:t>
              </a:r>
              <a:endParaRPr b="1" sz="1100">
                <a:solidFill>
                  <a:schemeClr val="dk1"/>
                </a:solidFill>
                <a:latin typeface="Roboto"/>
                <a:ea typeface="Roboto"/>
                <a:cs typeface="Roboto"/>
                <a:sym typeface="Roboto"/>
              </a:endParaRPr>
            </a:p>
          </p:txBody>
        </p:sp>
        <p:sp>
          <p:nvSpPr>
            <p:cNvPr id="128" name="Google Shape;128;p22"/>
            <p:cNvSpPr txBox="1"/>
            <p:nvPr/>
          </p:nvSpPr>
          <p:spPr>
            <a:xfrm>
              <a:off x="3885104" y="973684"/>
              <a:ext cx="850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chemeClr val="dk1"/>
                  </a:solidFill>
                  <a:latin typeface="Roboto"/>
                  <a:ea typeface="Roboto"/>
                  <a:cs typeface="Roboto"/>
                  <a:sym typeface="Roboto"/>
                </a:rPr>
                <a:t>1980s-1990s</a:t>
              </a:r>
              <a:endParaRPr sz="900">
                <a:solidFill>
                  <a:schemeClr val="dk1"/>
                </a:solidFill>
                <a:latin typeface="Roboto"/>
                <a:ea typeface="Roboto"/>
                <a:cs typeface="Roboto"/>
                <a:sym typeface="Roboto"/>
              </a:endParaRPr>
            </a:p>
          </p:txBody>
        </p:sp>
      </p:grpSp>
      <p:sp>
        <p:nvSpPr>
          <p:cNvPr id="129" name="Google Shape;129;p22"/>
          <p:cNvSpPr txBox="1"/>
          <p:nvPr>
            <p:ph type="title"/>
          </p:nvPr>
        </p:nvSpPr>
        <p:spPr>
          <a:xfrm>
            <a:off x="1749675" y="109625"/>
            <a:ext cx="1856400" cy="6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AGV</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23"/>
          <p:cNvGrpSpPr/>
          <p:nvPr/>
        </p:nvGrpSpPr>
        <p:grpSpPr>
          <a:xfrm>
            <a:off x="1659252" y="745607"/>
            <a:ext cx="5552603" cy="1264991"/>
            <a:chOff x="3977400" y="945970"/>
            <a:chExt cx="5552603" cy="1193612"/>
          </a:xfrm>
        </p:grpSpPr>
        <p:grpSp>
          <p:nvGrpSpPr>
            <p:cNvPr id="135" name="Google Shape;135;p23"/>
            <p:cNvGrpSpPr/>
            <p:nvPr/>
          </p:nvGrpSpPr>
          <p:grpSpPr>
            <a:xfrm>
              <a:off x="4732925" y="1140987"/>
              <a:ext cx="529800" cy="998596"/>
              <a:chOff x="4318975" y="1083450"/>
              <a:chExt cx="529800" cy="591305"/>
            </a:xfrm>
          </p:grpSpPr>
          <p:sp>
            <p:nvSpPr>
              <p:cNvPr id="136" name="Google Shape;136;p23"/>
              <p:cNvSpPr/>
              <p:nvPr/>
            </p:nvSpPr>
            <p:spPr>
              <a:xfrm>
                <a:off x="4517129" y="1083455"/>
                <a:ext cx="133500" cy="591300"/>
              </a:xfrm>
              <a:prstGeom prst="rect">
                <a:avLst/>
              </a:prstGeom>
              <a:solidFill>
                <a:srgbClr val="840D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7" name="Google Shape;137;p23"/>
              <p:cNvCxnSpPr/>
              <p:nvPr/>
            </p:nvCxnSpPr>
            <p:spPr>
              <a:xfrm rot="10800000">
                <a:off x="4318975" y="1083450"/>
                <a:ext cx="529800" cy="0"/>
              </a:xfrm>
              <a:prstGeom prst="straightConnector1">
                <a:avLst/>
              </a:prstGeom>
              <a:noFill/>
              <a:ln cap="flat" cmpd="sng" w="9525">
                <a:solidFill>
                  <a:srgbClr val="840D35"/>
                </a:solidFill>
                <a:prstDash val="solid"/>
                <a:round/>
                <a:headEnd len="sm" w="sm" type="none"/>
                <a:tailEnd len="sm" w="sm" type="none"/>
              </a:ln>
            </p:spPr>
          </p:cxnSp>
        </p:grpSp>
        <p:sp>
          <p:nvSpPr>
            <p:cNvPr id="138" name="Google Shape;138;p23"/>
            <p:cNvSpPr txBox="1"/>
            <p:nvPr/>
          </p:nvSpPr>
          <p:spPr>
            <a:xfrm>
              <a:off x="5343504" y="945970"/>
              <a:ext cx="4186500" cy="9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The first AMRs were developed for military and space applications. These early AMRs were used for tasks such as reconnaissance, surveillance, and exploration, and were typically controlled remotely by human operators.</a:t>
              </a:r>
              <a:endParaRPr b="1" sz="1100">
                <a:solidFill>
                  <a:srgbClr val="840D35"/>
                </a:solidFill>
                <a:latin typeface="Roboto"/>
                <a:ea typeface="Roboto"/>
                <a:cs typeface="Roboto"/>
                <a:sym typeface="Roboto"/>
              </a:endParaRPr>
            </a:p>
          </p:txBody>
        </p:sp>
        <p:sp>
          <p:nvSpPr>
            <p:cNvPr id="139" name="Google Shape;139;p23"/>
            <p:cNvSpPr txBox="1"/>
            <p:nvPr/>
          </p:nvSpPr>
          <p:spPr>
            <a:xfrm>
              <a:off x="3977400" y="973693"/>
              <a:ext cx="7584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40D35"/>
                  </a:solidFill>
                  <a:latin typeface="Roboto"/>
                  <a:ea typeface="Roboto"/>
                  <a:cs typeface="Roboto"/>
                  <a:sym typeface="Roboto"/>
                </a:rPr>
                <a:t>2000s</a:t>
              </a:r>
              <a:endParaRPr sz="900">
                <a:solidFill>
                  <a:srgbClr val="840D35"/>
                </a:solidFill>
                <a:latin typeface="Roboto"/>
                <a:ea typeface="Roboto"/>
                <a:cs typeface="Roboto"/>
                <a:sym typeface="Roboto"/>
              </a:endParaRPr>
            </a:p>
          </p:txBody>
        </p:sp>
      </p:grpSp>
      <p:grpSp>
        <p:nvGrpSpPr>
          <p:cNvPr id="140" name="Google Shape;140;p23"/>
          <p:cNvGrpSpPr/>
          <p:nvPr/>
        </p:nvGrpSpPr>
        <p:grpSpPr>
          <a:xfrm>
            <a:off x="1466774" y="1782040"/>
            <a:ext cx="5709674" cy="1495006"/>
            <a:chOff x="3784929" y="973702"/>
            <a:chExt cx="5709674" cy="1165788"/>
          </a:xfrm>
        </p:grpSpPr>
        <p:grpSp>
          <p:nvGrpSpPr>
            <p:cNvPr id="141" name="Google Shape;141;p23"/>
            <p:cNvGrpSpPr/>
            <p:nvPr/>
          </p:nvGrpSpPr>
          <p:grpSpPr>
            <a:xfrm>
              <a:off x="4732925" y="1140987"/>
              <a:ext cx="529800" cy="998503"/>
              <a:chOff x="4318975" y="1083450"/>
              <a:chExt cx="529800" cy="591250"/>
            </a:xfrm>
          </p:grpSpPr>
          <p:sp>
            <p:nvSpPr>
              <p:cNvPr id="142" name="Google Shape;142;p23"/>
              <p:cNvSpPr/>
              <p:nvPr/>
            </p:nvSpPr>
            <p:spPr>
              <a:xfrm>
                <a:off x="4517125" y="1086100"/>
                <a:ext cx="133500" cy="588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3" name="Google Shape;143;p23"/>
              <p:cNvCxnSpPr/>
              <p:nvPr/>
            </p:nvCxnSpPr>
            <p:spPr>
              <a:xfrm rot="10800000">
                <a:off x="4318975" y="1083450"/>
                <a:ext cx="529800" cy="0"/>
              </a:xfrm>
              <a:prstGeom prst="straightConnector1">
                <a:avLst/>
              </a:prstGeom>
              <a:noFill/>
              <a:ln cap="flat" cmpd="sng" w="9525">
                <a:solidFill>
                  <a:srgbClr val="2C2C2C"/>
                </a:solidFill>
                <a:prstDash val="solid"/>
                <a:round/>
                <a:headEnd len="sm" w="sm" type="none"/>
                <a:tailEnd len="sm" w="sm" type="none"/>
              </a:ln>
            </p:spPr>
          </p:cxnSp>
        </p:grpSp>
        <p:sp>
          <p:nvSpPr>
            <p:cNvPr id="144" name="Google Shape;144;p23"/>
            <p:cNvSpPr txBox="1"/>
            <p:nvPr/>
          </p:nvSpPr>
          <p:spPr>
            <a:xfrm>
              <a:off x="5343504" y="1050884"/>
              <a:ext cx="4151100" cy="93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2C2C2C"/>
                  </a:solidFill>
                  <a:latin typeface="Roboto"/>
                  <a:ea typeface="Roboto"/>
                  <a:cs typeface="Roboto"/>
                  <a:sym typeface="Roboto"/>
                </a:rPr>
                <a:t>AMRs began to be used in commercial and industrial settings for tasks such as material handling, inventory management, and cleaning. During this time, advances in sensor technology, artificial intelligence, and machine learning helped to make AMRs more intelligent and autonomous</a:t>
              </a:r>
              <a:endParaRPr b="1" sz="1100">
                <a:solidFill>
                  <a:srgbClr val="2C2C2C"/>
                </a:solidFill>
                <a:latin typeface="Roboto"/>
                <a:ea typeface="Roboto"/>
                <a:cs typeface="Roboto"/>
                <a:sym typeface="Roboto"/>
              </a:endParaRPr>
            </a:p>
          </p:txBody>
        </p:sp>
        <p:sp>
          <p:nvSpPr>
            <p:cNvPr id="145" name="Google Shape;145;p23"/>
            <p:cNvSpPr txBox="1"/>
            <p:nvPr/>
          </p:nvSpPr>
          <p:spPr>
            <a:xfrm>
              <a:off x="3784929" y="973702"/>
              <a:ext cx="9510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chemeClr val="dk1"/>
                  </a:solidFill>
                  <a:latin typeface="Roboto"/>
                  <a:ea typeface="Roboto"/>
                  <a:cs typeface="Roboto"/>
                  <a:sym typeface="Roboto"/>
                </a:rPr>
                <a:t>2010s</a:t>
              </a:r>
              <a:endParaRPr sz="900">
                <a:solidFill>
                  <a:schemeClr val="dk1"/>
                </a:solidFill>
                <a:latin typeface="Roboto"/>
                <a:ea typeface="Roboto"/>
                <a:cs typeface="Roboto"/>
                <a:sym typeface="Roboto"/>
              </a:endParaRPr>
            </a:p>
          </p:txBody>
        </p:sp>
      </p:grpSp>
      <p:sp>
        <p:nvSpPr>
          <p:cNvPr id="146" name="Google Shape;146;p23"/>
          <p:cNvSpPr txBox="1"/>
          <p:nvPr>
            <p:ph type="title"/>
          </p:nvPr>
        </p:nvSpPr>
        <p:spPr>
          <a:xfrm>
            <a:off x="1749675" y="109625"/>
            <a:ext cx="1856400" cy="63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AMR</a:t>
            </a:r>
            <a:endParaRPr/>
          </a:p>
        </p:txBody>
      </p:sp>
      <p:grpSp>
        <p:nvGrpSpPr>
          <p:cNvPr id="147" name="Google Shape;147;p23"/>
          <p:cNvGrpSpPr/>
          <p:nvPr/>
        </p:nvGrpSpPr>
        <p:grpSpPr>
          <a:xfrm>
            <a:off x="1566950" y="3082120"/>
            <a:ext cx="4186596" cy="1193487"/>
            <a:chOff x="3885104" y="946003"/>
            <a:chExt cx="4186596" cy="1193487"/>
          </a:xfrm>
        </p:grpSpPr>
        <p:grpSp>
          <p:nvGrpSpPr>
            <p:cNvPr id="148" name="Google Shape;148;p23"/>
            <p:cNvGrpSpPr/>
            <p:nvPr/>
          </p:nvGrpSpPr>
          <p:grpSpPr>
            <a:xfrm>
              <a:off x="4732925" y="1142460"/>
              <a:ext cx="529800" cy="997030"/>
              <a:chOff x="4318975" y="1084322"/>
              <a:chExt cx="529800" cy="590378"/>
            </a:xfrm>
          </p:grpSpPr>
          <p:sp>
            <p:nvSpPr>
              <p:cNvPr id="149" name="Google Shape;149;p23"/>
              <p:cNvSpPr/>
              <p:nvPr/>
            </p:nvSpPr>
            <p:spPr>
              <a:xfrm>
                <a:off x="4517125" y="1086100"/>
                <a:ext cx="133500" cy="588600"/>
              </a:xfrm>
              <a:prstGeom prst="rect">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 name="Google Shape;150;p23"/>
              <p:cNvCxnSpPr/>
              <p:nvPr/>
            </p:nvCxnSpPr>
            <p:spPr>
              <a:xfrm rot="10800000">
                <a:off x="4318975" y="1084322"/>
                <a:ext cx="529800" cy="0"/>
              </a:xfrm>
              <a:prstGeom prst="straightConnector1">
                <a:avLst/>
              </a:prstGeom>
              <a:noFill/>
              <a:ln cap="flat" cmpd="sng" w="9525">
                <a:solidFill>
                  <a:srgbClr val="C2C2C2"/>
                </a:solidFill>
                <a:prstDash val="solid"/>
                <a:round/>
                <a:headEnd len="sm" w="sm" type="none"/>
                <a:tailEnd len="sm" w="sm" type="none"/>
              </a:ln>
            </p:spPr>
          </p:cxnSp>
        </p:grpSp>
        <p:sp>
          <p:nvSpPr>
            <p:cNvPr id="151" name="Google Shape;151;p23"/>
            <p:cNvSpPr txBox="1"/>
            <p:nvPr/>
          </p:nvSpPr>
          <p:spPr>
            <a:xfrm>
              <a:off x="5343500" y="946003"/>
              <a:ext cx="2728200" cy="2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58585"/>
                  </a:solidFill>
                  <a:latin typeface="Roboto"/>
                  <a:ea typeface="Roboto"/>
                  <a:cs typeface="Roboto"/>
                  <a:sym typeface="Roboto"/>
                </a:rPr>
                <a:t>AMRs are increasingly being adopted in a variety of industries and are becoming more advanced with the integration of artificial intelligence and machine learning capabilities.</a:t>
              </a:r>
              <a:endParaRPr b="1" sz="1100">
                <a:solidFill>
                  <a:srgbClr val="858585"/>
                </a:solidFill>
                <a:latin typeface="Roboto"/>
                <a:ea typeface="Roboto"/>
                <a:cs typeface="Roboto"/>
                <a:sym typeface="Roboto"/>
              </a:endParaRPr>
            </a:p>
          </p:txBody>
        </p:sp>
        <p:sp>
          <p:nvSpPr>
            <p:cNvPr id="152" name="Google Shape;152;p23"/>
            <p:cNvSpPr txBox="1"/>
            <p:nvPr/>
          </p:nvSpPr>
          <p:spPr>
            <a:xfrm>
              <a:off x="3885104" y="973684"/>
              <a:ext cx="850800" cy="34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900">
                  <a:solidFill>
                    <a:srgbClr val="858585"/>
                  </a:solidFill>
                  <a:latin typeface="Roboto"/>
                  <a:ea typeface="Roboto"/>
                  <a:cs typeface="Roboto"/>
                  <a:sym typeface="Roboto"/>
                </a:rPr>
                <a:t>Today</a:t>
              </a:r>
              <a:endParaRPr sz="900">
                <a:solidFill>
                  <a:srgbClr val="858585"/>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530400" y="2201150"/>
            <a:ext cx="8083200" cy="6156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en"/>
              <a:t>Main Components of the Vehicle</a:t>
            </a:r>
            <a:endParaRPr/>
          </a:p>
        </p:txBody>
      </p:sp>
      <p:sp>
        <p:nvSpPr>
          <p:cNvPr id="158" name="Google Shape;158;p24"/>
          <p:cNvSpPr txBox="1"/>
          <p:nvPr/>
        </p:nvSpPr>
        <p:spPr>
          <a:xfrm>
            <a:off x="958750" y="2983600"/>
            <a:ext cx="2332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Hull Design</a:t>
            </a:r>
            <a:endParaRPr>
              <a:latin typeface="Inter"/>
              <a:ea typeface="Inter"/>
              <a:cs typeface="Inter"/>
              <a:sym typeface="Inter"/>
            </a:endParaRPr>
          </a:p>
        </p:txBody>
      </p:sp>
      <p:sp>
        <p:nvSpPr>
          <p:cNvPr id="159" name="Google Shape;159;p24"/>
          <p:cNvSpPr txBox="1"/>
          <p:nvPr/>
        </p:nvSpPr>
        <p:spPr>
          <a:xfrm>
            <a:off x="958750" y="3644000"/>
            <a:ext cx="2332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Propulsion System</a:t>
            </a:r>
            <a:endParaRPr>
              <a:latin typeface="Inter"/>
              <a:ea typeface="Inter"/>
              <a:cs typeface="Inter"/>
              <a:sym typeface="Inter"/>
            </a:endParaRPr>
          </a:p>
        </p:txBody>
      </p:sp>
      <p:sp>
        <p:nvSpPr>
          <p:cNvPr id="160" name="Google Shape;160;p24"/>
          <p:cNvSpPr txBox="1"/>
          <p:nvPr/>
        </p:nvSpPr>
        <p:spPr>
          <a:xfrm>
            <a:off x="6233350" y="2983600"/>
            <a:ext cx="2332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Data Transmission</a:t>
            </a:r>
            <a:endParaRPr>
              <a:latin typeface="Inter"/>
              <a:ea typeface="Inter"/>
              <a:cs typeface="Inter"/>
              <a:sym typeface="Inter"/>
            </a:endParaRPr>
          </a:p>
        </p:txBody>
      </p:sp>
      <p:sp>
        <p:nvSpPr>
          <p:cNvPr id="161" name="Google Shape;161;p24"/>
          <p:cNvSpPr txBox="1"/>
          <p:nvPr/>
        </p:nvSpPr>
        <p:spPr>
          <a:xfrm>
            <a:off x="3596050" y="3644000"/>
            <a:ext cx="2332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Data Collection</a:t>
            </a:r>
            <a:endParaRPr>
              <a:latin typeface="Inter"/>
              <a:ea typeface="Inter"/>
              <a:cs typeface="Inter"/>
              <a:sym typeface="Inter"/>
            </a:endParaRPr>
          </a:p>
        </p:txBody>
      </p:sp>
      <p:sp>
        <p:nvSpPr>
          <p:cNvPr id="162" name="Google Shape;162;p24"/>
          <p:cNvSpPr txBox="1"/>
          <p:nvPr/>
        </p:nvSpPr>
        <p:spPr>
          <a:xfrm>
            <a:off x="6233350" y="3644000"/>
            <a:ext cx="23325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Power Management</a:t>
            </a:r>
            <a:endParaRPr>
              <a:latin typeface="Inter"/>
              <a:ea typeface="Inter"/>
              <a:cs typeface="Inter"/>
              <a:sym typeface="Inter"/>
            </a:endParaRPr>
          </a:p>
        </p:txBody>
      </p:sp>
      <p:sp>
        <p:nvSpPr>
          <p:cNvPr id="163" name="Google Shape;163;p24"/>
          <p:cNvSpPr txBox="1"/>
          <p:nvPr/>
        </p:nvSpPr>
        <p:spPr>
          <a:xfrm>
            <a:off x="3596050" y="2983600"/>
            <a:ext cx="23325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Inter"/>
              <a:buChar char="●"/>
            </a:pPr>
            <a:r>
              <a:rPr lang="en">
                <a:latin typeface="Inter"/>
                <a:ea typeface="Inter"/>
                <a:cs typeface="Inter"/>
                <a:sym typeface="Inter"/>
              </a:rPr>
              <a:t>Navigation System and Control</a:t>
            </a:r>
            <a:endParaRPr>
              <a:latin typeface="Inter"/>
              <a:ea typeface="Inter"/>
              <a:cs typeface="Inter"/>
              <a:sym typeface="Inte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Hull Design</a:t>
            </a:r>
            <a:endParaRPr/>
          </a:p>
        </p:txBody>
      </p:sp>
      <p:pic>
        <p:nvPicPr>
          <p:cNvPr id="169" name="Google Shape;169;p25"/>
          <p:cNvPicPr preferRelativeResize="0"/>
          <p:nvPr/>
        </p:nvPicPr>
        <p:blipFill rotWithShape="1">
          <a:blip r:embed="rId3">
            <a:alphaModFix/>
          </a:blip>
          <a:srcRect b="3297" l="0" r="0" t="3288"/>
          <a:stretch/>
        </p:blipFill>
        <p:spPr>
          <a:xfrm>
            <a:off x="309800" y="1574075"/>
            <a:ext cx="2731373" cy="1829902"/>
          </a:xfrm>
          <a:prstGeom prst="rect">
            <a:avLst/>
          </a:prstGeom>
          <a:noFill/>
          <a:ln>
            <a:noFill/>
          </a:ln>
        </p:spPr>
      </p:pic>
      <p:sp>
        <p:nvSpPr>
          <p:cNvPr id="170" name="Google Shape;170;p25"/>
          <p:cNvSpPr txBox="1"/>
          <p:nvPr/>
        </p:nvSpPr>
        <p:spPr>
          <a:xfrm>
            <a:off x="991925" y="3403975"/>
            <a:ext cx="13671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Omron LD robots</a:t>
            </a:r>
            <a:endParaRPr sz="1100">
              <a:latin typeface="Inter"/>
              <a:ea typeface="Inter"/>
              <a:cs typeface="Inter"/>
              <a:sym typeface="Inter"/>
            </a:endParaRPr>
          </a:p>
        </p:txBody>
      </p:sp>
      <p:sp>
        <p:nvSpPr>
          <p:cNvPr id="171" name="Google Shape;171;p25"/>
          <p:cNvSpPr txBox="1"/>
          <p:nvPr/>
        </p:nvSpPr>
        <p:spPr>
          <a:xfrm>
            <a:off x="761392" y="3757975"/>
            <a:ext cx="1828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Holonomic Design</a:t>
            </a:r>
            <a:endParaRPr sz="1100">
              <a:latin typeface="Inter"/>
              <a:ea typeface="Inter"/>
              <a:cs typeface="Inter"/>
              <a:sym typeface="Inter"/>
            </a:endParaRPr>
          </a:p>
        </p:txBody>
      </p:sp>
      <p:sp>
        <p:nvSpPr>
          <p:cNvPr id="172" name="Google Shape;172;p25"/>
          <p:cNvSpPr txBox="1"/>
          <p:nvPr/>
        </p:nvSpPr>
        <p:spPr>
          <a:xfrm>
            <a:off x="6207650" y="3403975"/>
            <a:ext cx="25716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100">
                <a:solidFill>
                  <a:schemeClr val="dk1"/>
                </a:solidFill>
              </a:rPr>
              <a:t>ANYbotics ANYmal</a:t>
            </a:r>
            <a:endParaRPr sz="1200">
              <a:latin typeface="Inter"/>
              <a:ea typeface="Inter"/>
              <a:cs typeface="Inter"/>
              <a:sym typeface="Inter"/>
            </a:endParaRPr>
          </a:p>
        </p:txBody>
      </p:sp>
      <p:sp>
        <p:nvSpPr>
          <p:cNvPr id="173" name="Google Shape;173;p25"/>
          <p:cNvSpPr txBox="1"/>
          <p:nvPr/>
        </p:nvSpPr>
        <p:spPr>
          <a:xfrm>
            <a:off x="3345012" y="3403975"/>
            <a:ext cx="2404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Aethon TUG</a:t>
            </a:r>
            <a:endParaRPr sz="1100">
              <a:latin typeface="Inter"/>
              <a:ea typeface="Inter"/>
              <a:cs typeface="Inter"/>
              <a:sym typeface="Inter"/>
            </a:endParaRPr>
          </a:p>
        </p:txBody>
      </p:sp>
      <p:sp>
        <p:nvSpPr>
          <p:cNvPr id="174" name="Google Shape;174;p25"/>
          <p:cNvSpPr txBox="1"/>
          <p:nvPr/>
        </p:nvSpPr>
        <p:spPr>
          <a:xfrm>
            <a:off x="3530251" y="3757975"/>
            <a:ext cx="2033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Differential Drive Design</a:t>
            </a:r>
            <a:endParaRPr sz="1100">
              <a:latin typeface="Inter"/>
              <a:ea typeface="Inter"/>
              <a:cs typeface="Inter"/>
              <a:sym typeface="Inter"/>
            </a:endParaRPr>
          </a:p>
        </p:txBody>
      </p:sp>
      <p:sp>
        <p:nvSpPr>
          <p:cNvPr id="175" name="Google Shape;175;p25"/>
          <p:cNvSpPr txBox="1"/>
          <p:nvPr/>
        </p:nvSpPr>
        <p:spPr>
          <a:xfrm>
            <a:off x="6579342" y="3757975"/>
            <a:ext cx="1828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Legged</a:t>
            </a:r>
            <a:endParaRPr sz="1100">
              <a:latin typeface="Inter"/>
              <a:ea typeface="Inter"/>
              <a:cs typeface="Inter"/>
              <a:sym typeface="Inter"/>
            </a:endParaRPr>
          </a:p>
        </p:txBody>
      </p:sp>
      <p:pic>
        <p:nvPicPr>
          <p:cNvPr id="176" name="Google Shape;176;p25"/>
          <p:cNvPicPr preferRelativeResize="0"/>
          <p:nvPr/>
        </p:nvPicPr>
        <p:blipFill>
          <a:blip r:embed="rId4">
            <a:alphaModFix/>
          </a:blip>
          <a:stretch>
            <a:fillRect/>
          </a:stretch>
        </p:blipFill>
        <p:spPr>
          <a:xfrm>
            <a:off x="3678435" y="1042037"/>
            <a:ext cx="1787125" cy="2317300"/>
          </a:xfrm>
          <a:prstGeom prst="rect">
            <a:avLst/>
          </a:prstGeom>
          <a:noFill/>
          <a:ln>
            <a:noFill/>
          </a:ln>
        </p:spPr>
      </p:pic>
      <p:pic>
        <p:nvPicPr>
          <p:cNvPr id="177" name="Google Shape;177;p25"/>
          <p:cNvPicPr preferRelativeResize="0"/>
          <p:nvPr/>
        </p:nvPicPr>
        <p:blipFill>
          <a:blip r:embed="rId5">
            <a:alphaModFix/>
          </a:blip>
          <a:stretch>
            <a:fillRect/>
          </a:stretch>
        </p:blipFill>
        <p:spPr>
          <a:xfrm>
            <a:off x="6552237" y="1259475"/>
            <a:ext cx="1882424" cy="18824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Hull Design</a:t>
            </a:r>
            <a:endParaRPr/>
          </a:p>
        </p:txBody>
      </p:sp>
      <p:graphicFrame>
        <p:nvGraphicFramePr>
          <p:cNvPr id="183" name="Google Shape;183;p26"/>
          <p:cNvGraphicFramePr/>
          <p:nvPr/>
        </p:nvGraphicFramePr>
        <p:xfrm>
          <a:off x="131350" y="997400"/>
          <a:ext cx="3000000" cy="3000000"/>
        </p:xfrm>
        <a:graphic>
          <a:graphicData uri="http://schemas.openxmlformats.org/drawingml/2006/table">
            <a:tbl>
              <a:tblPr>
                <a:noFill/>
                <a:tableStyleId>{2BAFC5EF-AEF9-401A-A287-285F5F4707F3}</a:tableStyleId>
              </a:tblPr>
              <a:tblGrid>
                <a:gridCol w="1325850"/>
                <a:gridCol w="2499250"/>
                <a:gridCol w="2658000"/>
                <a:gridCol w="2449075"/>
              </a:tblGrid>
              <a:tr h="369575">
                <a:tc>
                  <a:txBody>
                    <a:bodyPr/>
                    <a:lstStyle/>
                    <a:p>
                      <a:pPr indent="0" lvl="0" marL="0" rtl="0" algn="l">
                        <a:spcBef>
                          <a:spcPts val="0"/>
                        </a:spcBef>
                        <a:spcAft>
                          <a:spcPts val="0"/>
                        </a:spcAft>
                        <a:buNone/>
                      </a:pPr>
                      <a:r>
                        <a:rPr lang="en" sz="1000"/>
                        <a:t>Type</a:t>
                      </a:r>
                      <a:endParaRPr sz="1000"/>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League Spartan Medium"/>
                          <a:ea typeface="League Spartan Medium"/>
                          <a:cs typeface="League Spartan Medium"/>
                          <a:sym typeface="League Spartan Medium"/>
                        </a:rPr>
                        <a:t>Holonomic/Omni-directional</a:t>
                      </a:r>
                      <a:endParaRPr sz="1200"/>
                    </a:p>
                  </a:txBody>
                  <a:tcPr marT="91425" marB="91425" marR="91425" marL="91425"/>
                </a:tc>
                <a:tc>
                  <a:txBody>
                    <a:bodyPr/>
                    <a:lstStyle/>
                    <a:p>
                      <a:pPr indent="0" lvl="0" marL="0" rtl="0" algn="ctr">
                        <a:spcBef>
                          <a:spcPts val="0"/>
                        </a:spcBef>
                        <a:spcAft>
                          <a:spcPts val="0"/>
                        </a:spcAft>
                        <a:buNone/>
                      </a:pPr>
                      <a:r>
                        <a:rPr lang="en" sz="1200">
                          <a:latin typeface="League Spartan"/>
                          <a:ea typeface="League Spartan"/>
                          <a:cs typeface="League Spartan"/>
                          <a:sym typeface="League Spartan"/>
                        </a:rPr>
                        <a:t>Differential drive</a:t>
                      </a:r>
                      <a:endParaRPr sz="1200">
                        <a:latin typeface="League Spartan"/>
                        <a:ea typeface="League Spartan"/>
                        <a:cs typeface="League Spartan"/>
                        <a:sym typeface="League Spartan"/>
                      </a:endParaRPr>
                    </a:p>
                  </a:txBody>
                  <a:tcPr marT="91425" marB="91425" marR="91425" marL="91425"/>
                </a:tc>
                <a:tc>
                  <a:txBody>
                    <a:bodyPr/>
                    <a:lstStyle/>
                    <a:p>
                      <a:pPr indent="0" lvl="0" marL="0" rtl="0" algn="ctr">
                        <a:spcBef>
                          <a:spcPts val="0"/>
                        </a:spcBef>
                        <a:spcAft>
                          <a:spcPts val="0"/>
                        </a:spcAft>
                        <a:buNone/>
                      </a:pPr>
                      <a:r>
                        <a:rPr lang="en" sz="1200">
                          <a:latin typeface="League Spartan"/>
                          <a:ea typeface="League Spartan"/>
                          <a:cs typeface="League Spartan"/>
                          <a:sym typeface="League Spartan"/>
                        </a:rPr>
                        <a:t>Legged</a:t>
                      </a:r>
                      <a:endParaRPr sz="1200">
                        <a:latin typeface="League Spartan"/>
                        <a:ea typeface="League Spartan"/>
                        <a:cs typeface="League Spartan"/>
                        <a:sym typeface="League Spartan"/>
                      </a:endParaRPr>
                    </a:p>
                  </a:txBody>
                  <a:tcPr marT="91425" marB="91425" marR="91425" marL="91425"/>
                </a:tc>
              </a:tr>
              <a:tr h="952200">
                <a:tc>
                  <a:txBody>
                    <a:bodyPr/>
                    <a:lstStyle/>
                    <a:p>
                      <a:pPr indent="0" lvl="0" marL="0" rtl="0" algn="l">
                        <a:spcBef>
                          <a:spcPts val="0"/>
                        </a:spcBef>
                        <a:spcAft>
                          <a:spcPts val="0"/>
                        </a:spcAft>
                        <a:buNone/>
                      </a:pPr>
                      <a:r>
                        <a:rPr lang="en" sz="1000"/>
                        <a:t>Explanation</a:t>
                      </a:r>
                      <a:endParaRPr sz="1000"/>
                    </a:p>
                  </a:txBody>
                  <a:tcPr marT="91425" marB="91425" marR="91425" marL="91425"/>
                </a:tc>
                <a:tc>
                  <a:txBody>
                    <a:bodyPr/>
                    <a:lstStyle/>
                    <a:p>
                      <a:pPr indent="0" lvl="0" marL="0" rtl="0" algn="l">
                        <a:spcBef>
                          <a:spcPts val="0"/>
                        </a:spcBef>
                        <a:spcAft>
                          <a:spcPts val="0"/>
                        </a:spcAft>
                        <a:buNone/>
                      </a:pPr>
                      <a:r>
                        <a:rPr lang="en" sz="1000"/>
                        <a:t>These robots have wheels that allow them to move in any direction without changing orientation. This allows them to move and turn quickly and easily.</a:t>
                      </a:r>
                      <a:endParaRPr sz="1000"/>
                    </a:p>
                  </a:txBody>
                  <a:tcPr marT="91425" marB="91425" marR="91425" marL="91425"/>
                </a:tc>
                <a:tc>
                  <a:txBody>
                    <a:bodyPr/>
                    <a:lstStyle/>
                    <a:p>
                      <a:pPr indent="0" lvl="0" marL="0" rtl="0" algn="l">
                        <a:spcBef>
                          <a:spcPts val="0"/>
                        </a:spcBef>
                        <a:spcAft>
                          <a:spcPts val="0"/>
                        </a:spcAft>
                        <a:buNone/>
                      </a:pPr>
                      <a:r>
                        <a:rPr lang="en" sz="1000"/>
                        <a:t>These robots have two wheels or tracks that can be driven independently, allowing them to turn by driving one wheel faster than the other. This design is simple and reliable.</a:t>
                      </a:r>
                      <a:endParaRPr sz="1000"/>
                    </a:p>
                  </a:txBody>
                  <a:tcPr marT="91425" marB="91425" marR="91425" marL="91425"/>
                </a:tc>
                <a:tc>
                  <a:txBody>
                    <a:bodyPr/>
                    <a:lstStyle/>
                    <a:p>
                      <a:pPr indent="0" lvl="0" marL="0" rtl="0" algn="l">
                        <a:spcBef>
                          <a:spcPts val="0"/>
                        </a:spcBef>
                        <a:spcAft>
                          <a:spcPts val="0"/>
                        </a:spcAft>
                        <a:buNone/>
                      </a:pPr>
                      <a:r>
                        <a:rPr lang="en" sz="1000"/>
                        <a:t>These robots have legs instead of wheels or tracks, allowing them to navigate difficult terrain and climb over obstacles.</a:t>
                      </a:r>
                      <a:endParaRPr sz="1000"/>
                    </a:p>
                    <a:p>
                      <a:pPr indent="0" lvl="0" marL="0" rtl="0" algn="l">
                        <a:spcBef>
                          <a:spcPts val="0"/>
                        </a:spcBef>
                        <a:spcAft>
                          <a:spcPts val="0"/>
                        </a:spcAft>
                        <a:buNone/>
                      </a:pPr>
                      <a:r>
                        <a:t/>
                      </a:r>
                      <a:endParaRPr sz="1000"/>
                    </a:p>
                  </a:txBody>
                  <a:tcPr marT="91425" marB="91425" marR="91425" marL="91425"/>
                </a:tc>
              </a:tr>
              <a:tr h="622000">
                <a:tc>
                  <a:txBody>
                    <a:bodyPr/>
                    <a:lstStyle/>
                    <a:p>
                      <a:pPr indent="0" lvl="0" marL="0" rtl="0" algn="l">
                        <a:spcBef>
                          <a:spcPts val="0"/>
                        </a:spcBef>
                        <a:spcAft>
                          <a:spcPts val="0"/>
                        </a:spcAft>
                        <a:buNone/>
                      </a:pPr>
                      <a:r>
                        <a:rPr lang="en" sz="1000"/>
                        <a:t>Advantages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Fast and agile movement</a:t>
                      </a:r>
                      <a:endParaRPr sz="1000"/>
                    </a:p>
                    <a:p>
                      <a:pPr indent="-292100" lvl="0" marL="457200" rtl="0" algn="l">
                        <a:spcBef>
                          <a:spcPts val="0"/>
                        </a:spcBef>
                        <a:spcAft>
                          <a:spcPts val="0"/>
                        </a:spcAft>
                        <a:buSzPts val="1000"/>
                        <a:buChar char="●"/>
                      </a:pPr>
                      <a:r>
                        <a:rPr lang="en" sz="1000"/>
                        <a:t>Can change directions quickly</a:t>
                      </a:r>
                      <a:endParaRPr sz="1000"/>
                    </a:p>
                    <a:p>
                      <a:pPr indent="-292100" lvl="0" marL="457200" rtl="0" algn="l">
                        <a:spcBef>
                          <a:spcPts val="0"/>
                        </a:spcBef>
                        <a:spcAft>
                          <a:spcPts val="0"/>
                        </a:spcAft>
                        <a:buSzPts val="1000"/>
                        <a:buChar char="●"/>
                      </a:pPr>
                      <a:r>
                        <a:rPr lang="en" sz="1000"/>
                        <a:t>Can move in tight spaces.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Simple and reliable design</a:t>
                      </a:r>
                      <a:endParaRPr sz="1000"/>
                    </a:p>
                    <a:p>
                      <a:pPr indent="-292100" lvl="0" marL="457200" rtl="0" algn="l">
                        <a:spcBef>
                          <a:spcPts val="0"/>
                        </a:spcBef>
                        <a:spcAft>
                          <a:spcPts val="0"/>
                        </a:spcAft>
                        <a:buSzPts val="1000"/>
                        <a:buChar char="●"/>
                      </a:pPr>
                      <a:r>
                        <a:rPr lang="en" sz="1000"/>
                        <a:t>Good for rough terrain.</a:t>
                      </a:r>
                      <a:endParaRPr sz="1000"/>
                    </a:p>
                    <a:p>
                      <a:pPr indent="0" lvl="0" marL="0" rtl="0" algn="l">
                        <a:spcBef>
                          <a:spcPts val="0"/>
                        </a:spcBef>
                        <a:spcAft>
                          <a:spcPts val="0"/>
                        </a:spcAft>
                        <a:buNone/>
                      </a:pPr>
                      <a:r>
                        <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Good for rough terrain, can climb over obstacles.</a:t>
                      </a:r>
                      <a:endParaRPr sz="1000"/>
                    </a:p>
                    <a:p>
                      <a:pPr indent="0" lvl="0" marL="0" rtl="0" algn="l">
                        <a:spcBef>
                          <a:spcPts val="0"/>
                        </a:spcBef>
                        <a:spcAft>
                          <a:spcPts val="0"/>
                        </a:spcAft>
                        <a:buNone/>
                      </a:pPr>
                      <a:r>
                        <a:t/>
                      </a:r>
                      <a:endParaRPr sz="1000"/>
                    </a:p>
                  </a:txBody>
                  <a:tcPr marT="91425" marB="91425" marR="91425" marL="91425"/>
                </a:tc>
              </a:tr>
              <a:tr h="770100">
                <a:tc>
                  <a:txBody>
                    <a:bodyPr/>
                    <a:lstStyle/>
                    <a:p>
                      <a:pPr indent="0" lvl="0" marL="0" rtl="0" algn="l">
                        <a:spcBef>
                          <a:spcPts val="0"/>
                        </a:spcBef>
                        <a:spcAft>
                          <a:spcPts val="0"/>
                        </a:spcAft>
                        <a:buNone/>
                      </a:pPr>
                      <a:r>
                        <a:rPr lang="en" sz="1000"/>
                        <a:t>Disadvantages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Less stable than other designs, may have difficulty with steep inclines or rough terrain.</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Limited maneuverability, may struggle with tight spaces.</a:t>
                      </a:r>
                      <a:endParaRPr sz="1000"/>
                    </a:p>
                    <a:p>
                      <a:pPr indent="0" lvl="0" marL="0" rtl="0" algn="l">
                        <a:spcBef>
                          <a:spcPts val="0"/>
                        </a:spcBef>
                        <a:spcAft>
                          <a:spcPts val="0"/>
                        </a:spcAft>
                        <a:buNone/>
                      </a:pPr>
                      <a:r>
                        <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Complex design, slow movement, may struggle with tight spaces.</a:t>
                      </a:r>
                      <a:endParaRPr sz="1000"/>
                    </a:p>
                    <a:p>
                      <a:pPr indent="0" lvl="0" marL="0" rtl="0" algn="l">
                        <a:spcBef>
                          <a:spcPts val="0"/>
                        </a:spcBef>
                        <a:spcAft>
                          <a:spcPts val="0"/>
                        </a:spcAft>
                        <a:buNone/>
                      </a:pPr>
                      <a:r>
                        <a:t/>
                      </a:r>
                      <a:endParaRPr sz="1000"/>
                    </a:p>
                  </a:txBody>
                  <a:tcPr marT="91425" marB="91425" marR="91425" marL="91425"/>
                </a:tc>
              </a:tr>
              <a:tr h="399100">
                <a:tc>
                  <a:txBody>
                    <a:bodyPr/>
                    <a:lstStyle/>
                    <a:p>
                      <a:pPr indent="0" lvl="0" marL="0" rtl="0" algn="l">
                        <a:spcBef>
                          <a:spcPts val="0"/>
                        </a:spcBef>
                        <a:spcAft>
                          <a:spcPts val="0"/>
                        </a:spcAft>
                        <a:buNone/>
                      </a:pPr>
                      <a:r>
                        <a:rPr lang="en" sz="1000"/>
                        <a:t>Applications</a:t>
                      </a:r>
                      <a:endParaRPr sz="1000"/>
                    </a:p>
                  </a:txBody>
                  <a:tcPr marT="91425" marB="91425" marR="91425" marL="91425"/>
                </a:tc>
                <a:tc>
                  <a:txBody>
                    <a:bodyPr/>
                    <a:lstStyle/>
                    <a:p>
                      <a:pPr indent="0" lvl="0" marL="0" rtl="0" algn="l">
                        <a:spcBef>
                          <a:spcPts val="0"/>
                        </a:spcBef>
                        <a:spcAft>
                          <a:spcPts val="0"/>
                        </a:spcAft>
                        <a:buNone/>
                      </a:pPr>
                      <a:r>
                        <a:rPr lang="en" sz="1000"/>
                        <a:t>Warehouse and logistics, material handling, inspection and maintenance</a:t>
                      </a:r>
                      <a:endParaRPr sz="1000"/>
                    </a:p>
                  </a:txBody>
                  <a:tcPr marT="91425" marB="91425" marR="91425" marL="91425"/>
                </a:tc>
                <a:tc>
                  <a:txBody>
                    <a:bodyPr/>
                    <a:lstStyle/>
                    <a:p>
                      <a:pPr indent="0" lvl="0" marL="0" rtl="0" algn="l">
                        <a:spcBef>
                          <a:spcPts val="0"/>
                        </a:spcBef>
                        <a:spcAft>
                          <a:spcPts val="0"/>
                        </a:spcAft>
                        <a:buNone/>
                      </a:pPr>
                      <a:r>
                        <a:rPr lang="en" sz="1000"/>
                        <a:t>Supplies/materials transportation</a:t>
                      </a:r>
                      <a:endParaRPr sz="1000"/>
                    </a:p>
                  </a:txBody>
                  <a:tcPr marT="91425" marB="91425" marR="91425" marL="91425"/>
                </a:tc>
                <a:tc>
                  <a:txBody>
                    <a:bodyPr/>
                    <a:lstStyle/>
                    <a:p>
                      <a:pPr indent="0" lvl="0" marL="0" rtl="0" algn="l">
                        <a:spcBef>
                          <a:spcPts val="0"/>
                        </a:spcBef>
                        <a:spcAft>
                          <a:spcPts val="0"/>
                        </a:spcAft>
                        <a:buNone/>
                      </a:pPr>
                      <a:r>
                        <a:rPr lang="en" sz="1000"/>
                        <a:t>Search and rescue, inspection and maintenance, military</a:t>
                      </a:r>
                      <a:endParaRPr sz="1000"/>
                    </a:p>
                  </a:txBody>
                  <a:tcPr marT="91425" marB="91425" marR="91425" marL="91425"/>
                </a:tc>
              </a:tr>
              <a:tr h="340600">
                <a:tc>
                  <a:txBody>
                    <a:bodyPr/>
                    <a:lstStyle/>
                    <a:p>
                      <a:pPr indent="0" lvl="0" marL="0" rtl="0" algn="l">
                        <a:spcBef>
                          <a:spcPts val="0"/>
                        </a:spcBef>
                        <a:spcAft>
                          <a:spcPts val="0"/>
                        </a:spcAft>
                        <a:buNone/>
                      </a:pPr>
                      <a:r>
                        <a:rPr lang="en" sz="1000"/>
                        <a:t>Model</a:t>
                      </a:r>
                      <a:endParaRPr sz="1000"/>
                    </a:p>
                  </a:txBody>
                  <a:tcPr marT="91425" marB="91425" marR="91425" marL="91425"/>
                </a:tc>
                <a:tc>
                  <a:txBody>
                    <a:bodyPr/>
                    <a:lstStyle/>
                    <a:p>
                      <a:pPr indent="0" lvl="0" marL="0" rtl="0" algn="ctr">
                        <a:spcBef>
                          <a:spcPts val="0"/>
                        </a:spcBef>
                        <a:spcAft>
                          <a:spcPts val="0"/>
                        </a:spcAft>
                        <a:buNone/>
                      </a:pPr>
                      <a:r>
                        <a:rPr lang="en" sz="1000"/>
                        <a:t>Omron LD robots</a:t>
                      </a:r>
                      <a:endParaRPr sz="1000"/>
                    </a:p>
                  </a:txBody>
                  <a:tcPr marT="91425" marB="91425" marR="91425" marL="91425"/>
                </a:tc>
                <a:tc>
                  <a:txBody>
                    <a:bodyPr/>
                    <a:lstStyle/>
                    <a:p>
                      <a:pPr indent="0" lvl="0" marL="0" rtl="0" algn="ctr">
                        <a:spcBef>
                          <a:spcPts val="0"/>
                        </a:spcBef>
                        <a:spcAft>
                          <a:spcPts val="0"/>
                        </a:spcAft>
                        <a:buNone/>
                      </a:pPr>
                      <a:r>
                        <a:rPr lang="en" sz="1000"/>
                        <a:t>Aethon TUG</a:t>
                      </a:r>
                      <a:endParaRPr sz="1000"/>
                    </a:p>
                  </a:txBody>
                  <a:tcPr marT="91425" marB="91425" marR="91425" marL="91425"/>
                </a:tc>
                <a:tc>
                  <a:txBody>
                    <a:bodyPr/>
                    <a:lstStyle/>
                    <a:p>
                      <a:pPr indent="0" lvl="0" marL="0" rtl="0" algn="ctr">
                        <a:spcBef>
                          <a:spcPts val="0"/>
                        </a:spcBef>
                        <a:spcAft>
                          <a:spcPts val="0"/>
                        </a:spcAft>
                        <a:buNone/>
                      </a:pPr>
                      <a:r>
                        <a:rPr lang="en" sz="1000"/>
                        <a:t>ANYbotics ANYmal</a:t>
                      </a:r>
                      <a:endParaRPr sz="1000"/>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Propulsion System</a:t>
            </a:r>
            <a:endParaRPr/>
          </a:p>
        </p:txBody>
      </p:sp>
      <p:sp>
        <p:nvSpPr>
          <p:cNvPr id="189" name="Google Shape;189;p27"/>
          <p:cNvSpPr txBox="1"/>
          <p:nvPr/>
        </p:nvSpPr>
        <p:spPr>
          <a:xfrm>
            <a:off x="393525" y="3403975"/>
            <a:ext cx="2647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Mobile Industrial Robots MiR100</a:t>
            </a:r>
            <a:endParaRPr sz="1100">
              <a:latin typeface="Inter"/>
              <a:ea typeface="Inter"/>
              <a:cs typeface="Inter"/>
              <a:sym typeface="Inter"/>
            </a:endParaRPr>
          </a:p>
        </p:txBody>
      </p:sp>
      <p:sp>
        <p:nvSpPr>
          <p:cNvPr id="190" name="Google Shape;190;p27"/>
          <p:cNvSpPr txBox="1"/>
          <p:nvPr/>
        </p:nvSpPr>
        <p:spPr>
          <a:xfrm>
            <a:off x="612889" y="3757975"/>
            <a:ext cx="2125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Wheeled</a:t>
            </a:r>
            <a:endParaRPr sz="1100">
              <a:latin typeface="Inter"/>
              <a:ea typeface="Inter"/>
              <a:cs typeface="Inter"/>
              <a:sym typeface="Inter"/>
            </a:endParaRPr>
          </a:p>
        </p:txBody>
      </p:sp>
      <p:sp>
        <p:nvSpPr>
          <p:cNvPr id="191" name="Google Shape;191;p27"/>
          <p:cNvSpPr txBox="1"/>
          <p:nvPr/>
        </p:nvSpPr>
        <p:spPr>
          <a:xfrm>
            <a:off x="6207650" y="3403975"/>
            <a:ext cx="25716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ANYbotics ANYmal</a:t>
            </a:r>
            <a:endParaRPr sz="1200">
              <a:latin typeface="Inter"/>
              <a:ea typeface="Inter"/>
              <a:cs typeface="Inter"/>
              <a:sym typeface="Inter"/>
            </a:endParaRPr>
          </a:p>
        </p:txBody>
      </p:sp>
      <p:sp>
        <p:nvSpPr>
          <p:cNvPr id="192" name="Google Shape;192;p27"/>
          <p:cNvSpPr txBox="1"/>
          <p:nvPr/>
        </p:nvSpPr>
        <p:spPr>
          <a:xfrm>
            <a:off x="3345012" y="3403975"/>
            <a:ext cx="2404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Robotnik Summit XL</a:t>
            </a:r>
            <a:endParaRPr sz="1100">
              <a:latin typeface="Inter"/>
              <a:ea typeface="Inter"/>
              <a:cs typeface="Inter"/>
              <a:sym typeface="Inter"/>
            </a:endParaRPr>
          </a:p>
        </p:txBody>
      </p:sp>
      <p:sp>
        <p:nvSpPr>
          <p:cNvPr id="193" name="Google Shape;193;p27"/>
          <p:cNvSpPr txBox="1"/>
          <p:nvPr/>
        </p:nvSpPr>
        <p:spPr>
          <a:xfrm>
            <a:off x="3530251" y="3757975"/>
            <a:ext cx="20337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Tracked</a:t>
            </a:r>
            <a:endParaRPr sz="1100">
              <a:latin typeface="Inter"/>
              <a:ea typeface="Inter"/>
              <a:cs typeface="Inter"/>
              <a:sym typeface="Inter"/>
            </a:endParaRPr>
          </a:p>
        </p:txBody>
      </p:sp>
      <p:sp>
        <p:nvSpPr>
          <p:cNvPr id="194" name="Google Shape;194;p27"/>
          <p:cNvSpPr txBox="1"/>
          <p:nvPr/>
        </p:nvSpPr>
        <p:spPr>
          <a:xfrm>
            <a:off x="6579342" y="3757975"/>
            <a:ext cx="18282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Legged</a:t>
            </a:r>
            <a:endParaRPr sz="1100">
              <a:latin typeface="Inter"/>
              <a:ea typeface="Inter"/>
              <a:cs typeface="Inter"/>
              <a:sym typeface="Inter"/>
            </a:endParaRPr>
          </a:p>
        </p:txBody>
      </p:sp>
      <p:pic>
        <p:nvPicPr>
          <p:cNvPr id="195" name="Google Shape;195;p27"/>
          <p:cNvPicPr preferRelativeResize="0"/>
          <p:nvPr/>
        </p:nvPicPr>
        <p:blipFill>
          <a:blip r:embed="rId3">
            <a:alphaModFix/>
          </a:blip>
          <a:stretch>
            <a:fillRect/>
          </a:stretch>
        </p:blipFill>
        <p:spPr>
          <a:xfrm>
            <a:off x="240825" y="1820025"/>
            <a:ext cx="2674699" cy="1503462"/>
          </a:xfrm>
          <a:prstGeom prst="rect">
            <a:avLst/>
          </a:prstGeom>
          <a:noFill/>
          <a:ln>
            <a:noFill/>
          </a:ln>
        </p:spPr>
      </p:pic>
      <p:pic>
        <p:nvPicPr>
          <p:cNvPr id="196" name="Google Shape;196;p27"/>
          <p:cNvPicPr preferRelativeResize="0"/>
          <p:nvPr/>
        </p:nvPicPr>
        <p:blipFill>
          <a:blip r:embed="rId4">
            <a:alphaModFix/>
          </a:blip>
          <a:stretch>
            <a:fillRect/>
          </a:stretch>
        </p:blipFill>
        <p:spPr>
          <a:xfrm>
            <a:off x="3144651" y="1744415"/>
            <a:ext cx="2647501" cy="1489210"/>
          </a:xfrm>
          <a:prstGeom prst="rect">
            <a:avLst/>
          </a:prstGeom>
          <a:noFill/>
          <a:ln>
            <a:noFill/>
          </a:ln>
        </p:spPr>
      </p:pic>
      <p:pic>
        <p:nvPicPr>
          <p:cNvPr id="197" name="Google Shape;197;p27"/>
          <p:cNvPicPr preferRelativeResize="0"/>
          <p:nvPr/>
        </p:nvPicPr>
        <p:blipFill>
          <a:blip r:embed="rId5">
            <a:alphaModFix/>
          </a:blip>
          <a:stretch>
            <a:fillRect/>
          </a:stretch>
        </p:blipFill>
        <p:spPr>
          <a:xfrm>
            <a:off x="6552250" y="1351200"/>
            <a:ext cx="1882424" cy="1882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1161650" y="270500"/>
            <a:ext cx="5046000" cy="7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Propulsion System</a:t>
            </a:r>
            <a:endParaRPr/>
          </a:p>
        </p:txBody>
      </p:sp>
      <p:graphicFrame>
        <p:nvGraphicFramePr>
          <p:cNvPr id="203" name="Google Shape;203;p28"/>
          <p:cNvGraphicFramePr/>
          <p:nvPr/>
        </p:nvGraphicFramePr>
        <p:xfrm>
          <a:off x="131350" y="997400"/>
          <a:ext cx="3000000" cy="3000000"/>
        </p:xfrm>
        <a:graphic>
          <a:graphicData uri="http://schemas.openxmlformats.org/drawingml/2006/table">
            <a:tbl>
              <a:tblPr>
                <a:noFill/>
                <a:tableStyleId>{2BAFC5EF-AEF9-401A-A287-285F5F4707F3}</a:tableStyleId>
              </a:tblPr>
              <a:tblGrid>
                <a:gridCol w="1325850"/>
                <a:gridCol w="2499250"/>
                <a:gridCol w="2658000"/>
                <a:gridCol w="2449075"/>
              </a:tblGrid>
              <a:tr h="369575">
                <a:tc>
                  <a:txBody>
                    <a:bodyPr/>
                    <a:lstStyle/>
                    <a:p>
                      <a:pPr indent="0" lvl="0" marL="0" rtl="0" algn="l">
                        <a:spcBef>
                          <a:spcPts val="0"/>
                        </a:spcBef>
                        <a:spcAft>
                          <a:spcPts val="0"/>
                        </a:spcAft>
                        <a:buNone/>
                      </a:pPr>
                      <a:r>
                        <a:rPr lang="en" sz="1000"/>
                        <a:t>Type</a:t>
                      </a:r>
                      <a:endParaRPr sz="1000"/>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League Spartan Medium"/>
                          <a:ea typeface="League Spartan Medium"/>
                          <a:cs typeface="League Spartan Medium"/>
                          <a:sym typeface="League Spartan Medium"/>
                        </a:rPr>
                        <a:t>Wheeled</a:t>
                      </a:r>
                      <a:endParaRPr sz="1200"/>
                    </a:p>
                  </a:txBody>
                  <a:tcPr marT="91425" marB="91425" marR="91425" marL="91425"/>
                </a:tc>
                <a:tc>
                  <a:txBody>
                    <a:bodyPr/>
                    <a:lstStyle/>
                    <a:p>
                      <a:pPr indent="0" lvl="0" marL="0" rtl="0" algn="ctr">
                        <a:spcBef>
                          <a:spcPts val="0"/>
                        </a:spcBef>
                        <a:spcAft>
                          <a:spcPts val="0"/>
                        </a:spcAft>
                        <a:buNone/>
                      </a:pPr>
                      <a:r>
                        <a:rPr lang="en" sz="1200">
                          <a:latin typeface="League Spartan"/>
                          <a:ea typeface="League Spartan"/>
                          <a:cs typeface="League Spartan"/>
                          <a:sym typeface="League Spartan"/>
                        </a:rPr>
                        <a:t>Tracked</a:t>
                      </a:r>
                      <a:endParaRPr sz="1200">
                        <a:latin typeface="League Spartan"/>
                        <a:ea typeface="League Spartan"/>
                        <a:cs typeface="League Spartan"/>
                        <a:sym typeface="League Spartan"/>
                      </a:endParaRPr>
                    </a:p>
                  </a:txBody>
                  <a:tcPr marT="91425" marB="91425" marR="91425" marL="91425"/>
                </a:tc>
                <a:tc>
                  <a:txBody>
                    <a:bodyPr/>
                    <a:lstStyle/>
                    <a:p>
                      <a:pPr indent="0" lvl="0" marL="0" rtl="0" algn="ctr">
                        <a:spcBef>
                          <a:spcPts val="0"/>
                        </a:spcBef>
                        <a:spcAft>
                          <a:spcPts val="0"/>
                        </a:spcAft>
                        <a:buNone/>
                      </a:pPr>
                      <a:r>
                        <a:rPr lang="en" sz="1200">
                          <a:latin typeface="League Spartan"/>
                          <a:ea typeface="League Spartan"/>
                          <a:cs typeface="League Spartan"/>
                          <a:sym typeface="League Spartan"/>
                        </a:rPr>
                        <a:t>Legged</a:t>
                      </a:r>
                      <a:endParaRPr sz="1200">
                        <a:latin typeface="League Spartan"/>
                        <a:ea typeface="League Spartan"/>
                        <a:cs typeface="League Spartan"/>
                        <a:sym typeface="League Spartan"/>
                      </a:endParaRPr>
                    </a:p>
                  </a:txBody>
                  <a:tcPr marT="91425" marB="91425" marR="91425" marL="91425"/>
                </a:tc>
              </a:tr>
              <a:tr h="952200">
                <a:tc>
                  <a:txBody>
                    <a:bodyPr/>
                    <a:lstStyle/>
                    <a:p>
                      <a:pPr indent="0" lvl="0" marL="0" rtl="0" algn="l">
                        <a:spcBef>
                          <a:spcPts val="0"/>
                        </a:spcBef>
                        <a:spcAft>
                          <a:spcPts val="0"/>
                        </a:spcAft>
                        <a:buNone/>
                      </a:pPr>
                      <a:r>
                        <a:rPr lang="en" sz="1000"/>
                        <a:t>Explanation</a:t>
                      </a:r>
                      <a:endParaRPr sz="1000"/>
                    </a:p>
                  </a:txBody>
                  <a:tcPr marT="91425" marB="91425" marR="91425" marL="91425"/>
                </a:tc>
                <a:tc>
                  <a:txBody>
                    <a:bodyPr/>
                    <a:lstStyle/>
                    <a:p>
                      <a:pPr indent="0" lvl="0" marL="0" rtl="0" algn="l">
                        <a:spcBef>
                          <a:spcPts val="0"/>
                        </a:spcBef>
                        <a:spcAft>
                          <a:spcPts val="0"/>
                        </a:spcAft>
                        <a:buNone/>
                      </a:pPr>
                      <a:r>
                        <a:rPr lang="en" sz="1000"/>
                        <a:t>These robots are propelled by wheels that can be driven independently or together.</a:t>
                      </a:r>
                      <a:endParaRPr sz="1000"/>
                    </a:p>
                  </a:txBody>
                  <a:tcPr marT="91425" marB="91425" marR="91425" marL="91425"/>
                </a:tc>
                <a:tc>
                  <a:txBody>
                    <a:bodyPr/>
                    <a:lstStyle/>
                    <a:p>
                      <a:pPr indent="0" lvl="0" marL="0" rtl="0" algn="l">
                        <a:spcBef>
                          <a:spcPts val="0"/>
                        </a:spcBef>
                        <a:spcAft>
                          <a:spcPts val="0"/>
                        </a:spcAft>
                        <a:buNone/>
                      </a:pPr>
                      <a:r>
                        <a:rPr lang="en" sz="1000"/>
                        <a:t>These robots are propelled by tracks that can navigate rough terrain and steep inclines.</a:t>
                      </a:r>
                      <a:endParaRPr sz="1000"/>
                    </a:p>
                  </a:txBody>
                  <a:tcPr marT="91425" marB="91425" marR="91425" marL="91425"/>
                </a:tc>
                <a:tc>
                  <a:txBody>
                    <a:bodyPr/>
                    <a:lstStyle/>
                    <a:p>
                      <a:pPr indent="0" lvl="0" marL="0" rtl="0" algn="l">
                        <a:spcBef>
                          <a:spcPts val="0"/>
                        </a:spcBef>
                        <a:spcAft>
                          <a:spcPts val="0"/>
                        </a:spcAft>
                        <a:buNone/>
                      </a:pPr>
                      <a:r>
                        <a:rPr lang="en" sz="1000"/>
                        <a:t>These robots are propelled by legs, which allow them to navigate rough terrain and climb over obstacles.</a:t>
                      </a:r>
                      <a:endParaRPr sz="1000"/>
                    </a:p>
                    <a:p>
                      <a:pPr indent="0" lvl="0" marL="0" rtl="0" algn="l">
                        <a:spcBef>
                          <a:spcPts val="0"/>
                        </a:spcBef>
                        <a:spcAft>
                          <a:spcPts val="0"/>
                        </a:spcAft>
                        <a:buNone/>
                      </a:pPr>
                      <a:r>
                        <a:t/>
                      </a:r>
                      <a:endParaRPr sz="1000"/>
                    </a:p>
                  </a:txBody>
                  <a:tcPr marT="91425" marB="91425" marR="91425" marL="91425"/>
                </a:tc>
              </a:tr>
              <a:tr h="622000">
                <a:tc>
                  <a:txBody>
                    <a:bodyPr/>
                    <a:lstStyle/>
                    <a:p>
                      <a:pPr indent="0" lvl="0" marL="0" rtl="0" algn="l">
                        <a:spcBef>
                          <a:spcPts val="0"/>
                        </a:spcBef>
                        <a:spcAft>
                          <a:spcPts val="0"/>
                        </a:spcAft>
                        <a:buNone/>
                      </a:pPr>
                      <a:r>
                        <a:rPr lang="en" sz="1000"/>
                        <a:t>Advantages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Simple and reliable design, good for smooth surfaces.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High traction, good for rough terrain and steep inclines.</a:t>
                      </a:r>
                      <a:endParaRPr sz="1000"/>
                    </a:p>
                    <a:p>
                      <a:pPr indent="0" lvl="0" marL="0" rtl="0" algn="l">
                        <a:spcBef>
                          <a:spcPts val="0"/>
                        </a:spcBef>
                        <a:spcAft>
                          <a:spcPts val="0"/>
                        </a:spcAft>
                        <a:buNone/>
                      </a:pPr>
                      <a:r>
                        <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Can navigate rough terrain and climb over obstacles.</a:t>
                      </a:r>
                      <a:endParaRPr sz="1000"/>
                    </a:p>
                    <a:p>
                      <a:pPr indent="0" lvl="0" marL="0" rtl="0" algn="l">
                        <a:spcBef>
                          <a:spcPts val="0"/>
                        </a:spcBef>
                        <a:spcAft>
                          <a:spcPts val="0"/>
                        </a:spcAft>
                        <a:buNone/>
                      </a:pPr>
                      <a:r>
                        <a:t/>
                      </a:r>
                      <a:endParaRPr sz="1000"/>
                    </a:p>
                  </a:txBody>
                  <a:tcPr marT="91425" marB="91425" marR="91425" marL="91425"/>
                </a:tc>
              </a:tr>
              <a:tr h="770100">
                <a:tc>
                  <a:txBody>
                    <a:bodyPr/>
                    <a:lstStyle/>
                    <a:p>
                      <a:pPr indent="0" lvl="0" marL="0" rtl="0" algn="l">
                        <a:spcBef>
                          <a:spcPts val="0"/>
                        </a:spcBef>
                        <a:spcAft>
                          <a:spcPts val="0"/>
                        </a:spcAft>
                        <a:buNone/>
                      </a:pPr>
                      <a:r>
                        <a:rPr lang="en" sz="1000"/>
                        <a:t>Disadvantages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Limited traction on rough or slippery surfaces.</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Slow movement, may struggle with tight spaces.</a:t>
                      </a:r>
                      <a:endParaRPr sz="1000"/>
                    </a:p>
                    <a:p>
                      <a:pPr indent="0" lvl="0" marL="0" rtl="0" algn="l">
                        <a:spcBef>
                          <a:spcPts val="0"/>
                        </a:spcBef>
                        <a:spcAft>
                          <a:spcPts val="0"/>
                        </a:spcAft>
                        <a:buNone/>
                      </a:pPr>
                      <a:r>
                        <a:t/>
                      </a:r>
                      <a:endParaRPr sz="1000"/>
                    </a:p>
                  </a:txBody>
                  <a:tcPr marT="91425" marB="91425" marR="91425" marL="91425"/>
                </a:tc>
                <a:tc>
                  <a:txBody>
                    <a:bodyPr/>
                    <a:lstStyle/>
                    <a:p>
                      <a:pPr indent="-292100" lvl="0" marL="457200" rtl="0" algn="l">
                        <a:spcBef>
                          <a:spcPts val="0"/>
                        </a:spcBef>
                        <a:spcAft>
                          <a:spcPts val="0"/>
                        </a:spcAft>
                        <a:buSzPts val="1000"/>
                        <a:buChar char="●"/>
                      </a:pPr>
                      <a:r>
                        <a:rPr lang="en" sz="1000"/>
                        <a:t>Complex design, slow movement, may struggle with tight spaces.</a:t>
                      </a:r>
                      <a:endParaRPr sz="1000"/>
                    </a:p>
                    <a:p>
                      <a:pPr indent="0" lvl="0" marL="0" rtl="0" algn="l">
                        <a:spcBef>
                          <a:spcPts val="0"/>
                        </a:spcBef>
                        <a:spcAft>
                          <a:spcPts val="0"/>
                        </a:spcAft>
                        <a:buNone/>
                      </a:pPr>
                      <a:r>
                        <a:t/>
                      </a:r>
                      <a:endParaRPr sz="1000"/>
                    </a:p>
                  </a:txBody>
                  <a:tcPr marT="91425" marB="91425" marR="91425" marL="91425"/>
                </a:tc>
              </a:tr>
              <a:tr h="399100">
                <a:tc>
                  <a:txBody>
                    <a:bodyPr/>
                    <a:lstStyle/>
                    <a:p>
                      <a:pPr indent="0" lvl="0" marL="0" rtl="0" algn="l">
                        <a:spcBef>
                          <a:spcPts val="0"/>
                        </a:spcBef>
                        <a:spcAft>
                          <a:spcPts val="0"/>
                        </a:spcAft>
                        <a:buNone/>
                      </a:pPr>
                      <a:r>
                        <a:rPr lang="en" sz="1000"/>
                        <a:t>Applications</a:t>
                      </a:r>
                      <a:endParaRPr sz="1000"/>
                    </a:p>
                  </a:txBody>
                  <a:tcPr marT="91425" marB="91425" marR="91425" marL="91425"/>
                </a:tc>
                <a:tc>
                  <a:txBody>
                    <a:bodyPr/>
                    <a:lstStyle/>
                    <a:p>
                      <a:pPr indent="0" lvl="0" marL="0" rtl="0" algn="l">
                        <a:spcBef>
                          <a:spcPts val="0"/>
                        </a:spcBef>
                        <a:spcAft>
                          <a:spcPts val="0"/>
                        </a:spcAft>
                        <a:buNone/>
                      </a:pPr>
                      <a:r>
                        <a:rPr lang="en" sz="1000"/>
                        <a:t>Warehouse and logistics, material handling, indoor environments.</a:t>
                      </a:r>
                      <a:endParaRPr sz="1000"/>
                    </a:p>
                  </a:txBody>
                  <a:tcPr marT="91425" marB="91425" marR="91425" marL="91425"/>
                </a:tc>
                <a:tc>
                  <a:txBody>
                    <a:bodyPr/>
                    <a:lstStyle/>
                    <a:p>
                      <a:pPr indent="0" lvl="0" marL="0" rtl="0" algn="l">
                        <a:spcBef>
                          <a:spcPts val="0"/>
                        </a:spcBef>
                        <a:spcAft>
                          <a:spcPts val="0"/>
                        </a:spcAft>
                        <a:buNone/>
                      </a:pPr>
                      <a:r>
                        <a:rPr lang="en" sz="1000"/>
                        <a:t>Mining, agriculture, outdoor environments.</a:t>
                      </a:r>
                      <a:endParaRPr sz="1000"/>
                    </a:p>
                  </a:txBody>
                  <a:tcPr marT="91425" marB="91425" marR="91425" marL="91425"/>
                </a:tc>
                <a:tc>
                  <a:txBody>
                    <a:bodyPr/>
                    <a:lstStyle/>
                    <a:p>
                      <a:pPr indent="0" lvl="0" marL="0" rtl="0" algn="l">
                        <a:spcBef>
                          <a:spcPts val="0"/>
                        </a:spcBef>
                        <a:spcAft>
                          <a:spcPts val="0"/>
                        </a:spcAft>
                        <a:buNone/>
                      </a:pPr>
                      <a:r>
                        <a:rPr lang="en" sz="1000"/>
                        <a:t>Search and rescue, inspection and maintenance, military.</a:t>
                      </a:r>
                      <a:endParaRPr sz="1000"/>
                    </a:p>
                  </a:txBody>
                  <a:tcPr marT="91425" marB="91425" marR="91425" marL="91425"/>
                </a:tc>
              </a:tr>
              <a:tr h="340600">
                <a:tc>
                  <a:txBody>
                    <a:bodyPr/>
                    <a:lstStyle/>
                    <a:p>
                      <a:pPr indent="0" lvl="0" marL="0" rtl="0" algn="l">
                        <a:spcBef>
                          <a:spcPts val="0"/>
                        </a:spcBef>
                        <a:spcAft>
                          <a:spcPts val="0"/>
                        </a:spcAft>
                        <a:buNone/>
                      </a:pPr>
                      <a:r>
                        <a:rPr lang="en" sz="1000"/>
                        <a:t>Model</a:t>
                      </a:r>
                      <a:endParaRPr sz="1000"/>
                    </a:p>
                  </a:txBody>
                  <a:tcPr marT="91425" marB="91425" marR="91425" marL="91425"/>
                </a:tc>
                <a:tc>
                  <a:txBody>
                    <a:bodyPr/>
                    <a:lstStyle/>
                    <a:p>
                      <a:pPr indent="0" lvl="0" marL="0" rtl="0" algn="ctr">
                        <a:spcBef>
                          <a:spcPts val="0"/>
                        </a:spcBef>
                        <a:spcAft>
                          <a:spcPts val="0"/>
                        </a:spcAft>
                        <a:buNone/>
                      </a:pPr>
                      <a:r>
                        <a:rPr lang="en" sz="1000"/>
                        <a:t>Mobile Industrial Robots MiR100</a:t>
                      </a:r>
                      <a:endParaRPr sz="1000"/>
                    </a:p>
                  </a:txBody>
                  <a:tcPr marT="91425" marB="91425" marR="91425" marL="91425"/>
                </a:tc>
                <a:tc>
                  <a:txBody>
                    <a:bodyPr/>
                    <a:lstStyle/>
                    <a:p>
                      <a:pPr indent="0" lvl="0" marL="0" rtl="0" algn="ctr">
                        <a:spcBef>
                          <a:spcPts val="0"/>
                        </a:spcBef>
                        <a:spcAft>
                          <a:spcPts val="0"/>
                        </a:spcAft>
                        <a:buNone/>
                      </a:pPr>
                      <a:r>
                        <a:rPr lang="en" sz="1000"/>
                        <a:t>Robotnik Summit XL</a:t>
                      </a:r>
                      <a:endParaRPr sz="1000"/>
                    </a:p>
                  </a:txBody>
                  <a:tcPr marT="91425" marB="91425" marR="91425" marL="91425"/>
                </a:tc>
                <a:tc>
                  <a:txBody>
                    <a:bodyPr/>
                    <a:lstStyle/>
                    <a:p>
                      <a:pPr indent="0" lvl="0" marL="0" rtl="0" algn="ctr">
                        <a:spcBef>
                          <a:spcPts val="0"/>
                        </a:spcBef>
                        <a:spcAft>
                          <a:spcPts val="0"/>
                        </a:spcAft>
                        <a:buNone/>
                      </a:pPr>
                      <a:r>
                        <a:rPr lang="en" sz="1000"/>
                        <a:t>ANYbotics ANYmal</a:t>
                      </a:r>
                      <a:endParaRPr sz="1000"/>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Monochrome - v1">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